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422" r:id="rId3"/>
    <p:sldId id="414" r:id="rId4"/>
    <p:sldId id="413" r:id="rId5"/>
    <p:sldId id="421" r:id="rId6"/>
    <p:sldId id="267" r:id="rId7"/>
    <p:sldId id="256" r:id="rId8"/>
    <p:sldId id="261" r:id="rId9"/>
    <p:sldId id="259" r:id="rId10"/>
    <p:sldId id="260" r:id="rId11"/>
    <p:sldId id="419" r:id="rId12"/>
    <p:sldId id="416" r:id="rId13"/>
    <p:sldId id="417" r:id="rId14"/>
    <p:sldId id="418" r:id="rId15"/>
    <p:sldId id="424" r:id="rId16"/>
    <p:sldId id="423" r:id="rId17"/>
    <p:sldId id="41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00CC"/>
    <a:srgbClr val="CCECFF"/>
    <a:srgbClr val="D034C5"/>
    <a:srgbClr val="E41BE9"/>
    <a:srgbClr val="E91F41"/>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91" autoAdjust="0"/>
    <p:restoredTop sz="93557" autoAdjust="0"/>
  </p:normalViewPr>
  <p:slideViewPr>
    <p:cSldViewPr snapToGrid="0" showGuides="1">
      <p:cViewPr varScale="1">
        <p:scale>
          <a:sx n="57" d="100"/>
          <a:sy n="57" d="100"/>
        </p:scale>
        <p:origin x="1240" y="36"/>
      </p:cViewPr>
      <p:guideLst>
        <p:guide orient="horz" pos="2296"/>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C6121D-5097-4D38-B9EB-B4ED4F5B838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3557011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6121D-5097-4D38-B9EB-B4ED4F5B838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244368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6121D-5097-4D38-B9EB-B4ED4F5B838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141257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C6121D-5097-4D38-B9EB-B4ED4F5B838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340710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C6121D-5097-4D38-B9EB-B4ED4F5B838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77035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C6121D-5097-4D38-B9EB-B4ED4F5B838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75601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C6121D-5097-4D38-B9EB-B4ED4F5B8383}"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177801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C6121D-5097-4D38-B9EB-B4ED4F5B8383}"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245100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6121D-5097-4D38-B9EB-B4ED4F5B8383}"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2309844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C6121D-5097-4D38-B9EB-B4ED4F5B838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172291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C6121D-5097-4D38-B9EB-B4ED4F5B838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F4AF7-3C48-40D9-A96B-5AF51CC5BC18}" type="slidenum">
              <a:rPr lang="en-US" smtClean="0"/>
              <a:t>‹#›</a:t>
            </a:fld>
            <a:endParaRPr lang="en-US"/>
          </a:p>
        </p:txBody>
      </p:sp>
    </p:spTree>
    <p:extLst>
      <p:ext uri="{BB962C8B-B14F-4D97-AF65-F5344CB8AC3E}">
        <p14:creationId xmlns:p14="http://schemas.microsoft.com/office/powerpoint/2010/main" val="309364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6121D-5097-4D38-B9EB-B4ED4F5B8383}" type="datetimeFigureOut">
              <a:rPr lang="en-US" smtClean="0"/>
              <a:t>10/19/2023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F4AF7-3C48-40D9-A96B-5AF51CC5BC18}" type="slidenum">
              <a:rPr lang="en-US" smtClean="0"/>
              <a:t>‹#›</a:t>
            </a:fld>
            <a:endParaRPr lang="en-US"/>
          </a:p>
        </p:txBody>
      </p:sp>
    </p:spTree>
    <p:extLst>
      <p:ext uri="{BB962C8B-B14F-4D97-AF65-F5344CB8AC3E}">
        <p14:creationId xmlns:p14="http://schemas.microsoft.com/office/powerpoint/2010/main" val="395011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canerzanbak@gmail.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2E7D5089-D95F-6698-FE5D-50221E9E7AB0}"/>
              </a:ext>
            </a:extLst>
          </p:cNvPr>
          <p:cNvSpPr>
            <a:spLocks noChangeArrowheads="1"/>
          </p:cNvSpPr>
          <p:nvPr/>
        </p:nvSpPr>
        <p:spPr bwMode="auto">
          <a:xfrm>
            <a:off x="1629276" y="2126917"/>
            <a:ext cx="5744776" cy="984885"/>
          </a:xfrm>
          <a:prstGeom prst="rect">
            <a:avLst/>
          </a:prstGeom>
          <a:solidFill>
            <a:srgbClr val="99FF66">
              <a:alpha val="26000"/>
            </a:srgbClr>
          </a:solidFill>
          <a:ln>
            <a:noFill/>
          </a:ln>
        </p:spPr>
        <p:txBody>
          <a:bodyPr wrap="square" lIns="0" tIns="0" rIns="0" bIns="0">
            <a:spAutoFit/>
          </a:bodyPr>
          <a:lstStyle/>
          <a:p>
            <a:pPr algn="ctr"/>
            <a:endParaRPr lang="tr-TR" sz="800" b="1" i="1" dirty="0">
              <a:effectLst/>
              <a:latin typeface="Calibri" panose="020F0502020204030204" pitchFamily="34" charset="0"/>
              <a:ea typeface="Calibri" panose="020F0502020204030204" pitchFamily="34" charset="0"/>
            </a:endParaRPr>
          </a:p>
          <a:p>
            <a:pPr algn="ctr"/>
            <a:r>
              <a:rPr lang="tr-TR" sz="2800" b="1" dirty="0">
                <a:effectLst/>
                <a:latin typeface="Calibri" panose="020F0502020204030204" pitchFamily="34" charset="0"/>
                <a:ea typeface="Calibri" panose="020F0502020204030204" pitchFamily="34" charset="0"/>
              </a:rPr>
              <a:t>Emtia </a:t>
            </a:r>
          </a:p>
          <a:p>
            <a:pPr algn="ctr"/>
            <a:r>
              <a:rPr lang="tr-TR" sz="2800" b="1" dirty="0">
                <a:effectLst/>
                <a:latin typeface="Calibri" panose="020F0502020204030204" pitchFamily="34" charset="0"/>
                <a:ea typeface="Calibri" panose="020F0502020204030204" pitchFamily="34" charset="0"/>
              </a:rPr>
              <a:t>‘‘İHRACAT– İTHALAT’’ İrdelemesi</a:t>
            </a:r>
            <a:endParaRPr lang="tr-TR" sz="2800" dirty="0">
              <a:effectLst/>
              <a:latin typeface="Calibri" panose="020F0502020204030204" pitchFamily="34" charset="0"/>
              <a:ea typeface="Calibri" panose="020F0502020204030204" pitchFamily="34" charset="0"/>
            </a:endParaRPr>
          </a:p>
        </p:txBody>
      </p:sp>
      <p:grpSp>
        <p:nvGrpSpPr>
          <p:cNvPr id="7" name="Group 6">
            <a:extLst>
              <a:ext uri="{FF2B5EF4-FFF2-40B4-BE49-F238E27FC236}">
                <a16:creationId xmlns:a16="http://schemas.microsoft.com/office/drawing/2014/main" id="{57D83463-9D2F-05B2-F9E3-073E745F167A}"/>
              </a:ext>
            </a:extLst>
          </p:cNvPr>
          <p:cNvGrpSpPr/>
          <p:nvPr/>
        </p:nvGrpSpPr>
        <p:grpSpPr>
          <a:xfrm>
            <a:off x="0" y="152400"/>
            <a:ext cx="9144000" cy="6553200"/>
            <a:chOff x="0" y="-462708"/>
            <a:chExt cx="9144000" cy="6553200"/>
          </a:xfrm>
        </p:grpSpPr>
        <p:sp>
          <p:nvSpPr>
            <p:cNvPr id="3" name="Rectangle 1030"/>
            <p:cNvSpPr>
              <a:spLocks noChangeArrowheads="1"/>
            </p:cNvSpPr>
            <p:nvPr/>
          </p:nvSpPr>
          <p:spPr bwMode="auto">
            <a:xfrm>
              <a:off x="304800" y="-157908"/>
              <a:ext cx="8534400" cy="6248400"/>
            </a:xfrm>
            <a:prstGeom prst="rect">
              <a:avLst/>
            </a:prstGeom>
            <a:noFill/>
            <a:ln w="76200" cmpd="tri">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 name="Text Box 1027"/>
            <p:cNvSpPr txBox="1">
              <a:spLocks noChangeArrowheads="1"/>
            </p:cNvSpPr>
            <p:nvPr/>
          </p:nvSpPr>
          <p:spPr bwMode="auto">
            <a:xfrm>
              <a:off x="1914139" y="2911422"/>
              <a:ext cx="5359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b="1" i="1">
                  <a:solidFill>
                    <a:schemeClr val="tx1"/>
                  </a:solidFill>
                  <a:latin typeface="Rockwell Extra Bold" pitchFamily="18" charset="0"/>
                </a:defRPr>
              </a:lvl1pPr>
              <a:lvl2pPr marL="742950" indent="-285750">
                <a:defRPr sz="1400" b="1" i="1">
                  <a:solidFill>
                    <a:schemeClr val="tx1"/>
                  </a:solidFill>
                  <a:latin typeface="Rockwell Extra Bold" pitchFamily="18" charset="0"/>
                </a:defRPr>
              </a:lvl2pPr>
              <a:lvl3pPr marL="1143000" indent="-228600">
                <a:defRPr sz="1400" b="1" i="1">
                  <a:solidFill>
                    <a:schemeClr val="tx1"/>
                  </a:solidFill>
                  <a:latin typeface="Rockwell Extra Bold" pitchFamily="18" charset="0"/>
                </a:defRPr>
              </a:lvl3pPr>
              <a:lvl4pPr marL="1600200" indent="-228600">
                <a:defRPr sz="1400" b="1" i="1">
                  <a:solidFill>
                    <a:schemeClr val="tx1"/>
                  </a:solidFill>
                  <a:latin typeface="Rockwell Extra Bold" pitchFamily="18" charset="0"/>
                </a:defRPr>
              </a:lvl4pPr>
              <a:lvl5pPr marL="2057400" indent="-228600">
                <a:defRPr sz="1400" b="1" i="1">
                  <a:solidFill>
                    <a:schemeClr val="tx1"/>
                  </a:solidFill>
                  <a:latin typeface="Rockwell Extra Bold" pitchFamily="18" charset="0"/>
                </a:defRPr>
              </a:lvl5pPr>
              <a:lvl6pPr marL="2514600" indent="-228600" eaLnBrk="0" fontAlgn="base" hangingPunct="0">
                <a:spcBef>
                  <a:spcPct val="0"/>
                </a:spcBef>
                <a:spcAft>
                  <a:spcPct val="0"/>
                </a:spcAft>
                <a:defRPr sz="1400" b="1" i="1">
                  <a:solidFill>
                    <a:schemeClr val="tx1"/>
                  </a:solidFill>
                  <a:latin typeface="Rockwell Extra Bold" pitchFamily="18" charset="0"/>
                </a:defRPr>
              </a:lvl6pPr>
              <a:lvl7pPr marL="2971800" indent="-228600" eaLnBrk="0" fontAlgn="base" hangingPunct="0">
                <a:spcBef>
                  <a:spcPct val="0"/>
                </a:spcBef>
                <a:spcAft>
                  <a:spcPct val="0"/>
                </a:spcAft>
                <a:defRPr sz="1400" b="1" i="1">
                  <a:solidFill>
                    <a:schemeClr val="tx1"/>
                  </a:solidFill>
                  <a:latin typeface="Rockwell Extra Bold" pitchFamily="18" charset="0"/>
                </a:defRPr>
              </a:lvl7pPr>
              <a:lvl8pPr marL="3429000" indent="-228600" eaLnBrk="0" fontAlgn="base" hangingPunct="0">
                <a:spcBef>
                  <a:spcPct val="0"/>
                </a:spcBef>
                <a:spcAft>
                  <a:spcPct val="0"/>
                </a:spcAft>
                <a:defRPr sz="1400" b="1" i="1">
                  <a:solidFill>
                    <a:schemeClr val="tx1"/>
                  </a:solidFill>
                  <a:latin typeface="Rockwell Extra Bold" pitchFamily="18" charset="0"/>
                </a:defRPr>
              </a:lvl8pPr>
              <a:lvl9pPr marL="3886200" indent="-228600" eaLnBrk="0" fontAlgn="base" hangingPunct="0">
                <a:spcBef>
                  <a:spcPct val="0"/>
                </a:spcBef>
                <a:spcAft>
                  <a:spcPct val="0"/>
                </a:spcAft>
                <a:defRPr sz="1400" b="1" i="1">
                  <a:solidFill>
                    <a:schemeClr val="tx1"/>
                  </a:solidFill>
                  <a:latin typeface="Rockwell Extra Bold" pitchFamily="18" charset="0"/>
                </a:defRPr>
              </a:lvl9pPr>
            </a:lstStyle>
            <a:p>
              <a:pPr algn="ctr">
                <a:spcBef>
                  <a:spcPct val="5000"/>
                </a:spcBef>
              </a:pPr>
              <a:r>
                <a:rPr lang="tr-TR" sz="1800" i="0" dirty="0">
                  <a:latin typeface="Arial Black" pitchFamily="34" charset="0"/>
                </a:rPr>
                <a:t>Dr. </a:t>
              </a:r>
              <a:r>
                <a:rPr lang="en-US" sz="1800" i="0" dirty="0">
                  <a:latin typeface="Arial Black" pitchFamily="34" charset="0"/>
                </a:rPr>
                <a:t>Caner Zanbak</a:t>
              </a:r>
            </a:p>
            <a:p>
              <a:pPr algn="ctr"/>
              <a:r>
                <a:rPr lang="en-US" sz="1600" dirty="0">
                  <a:effectLst/>
                  <a:latin typeface="Times New Roman" panose="02020603050405020304" pitchFamily="18" charset="0"/>
                  <a:cs typeface="Times New Roman" panose="02020603050405020304" pitchFamily="18" charset="0"/>
                </a:rPr>
                <a:t>7. TÜRKTAY </a:t>
              </a:r>
              <a:r>
                <a:rPr lang="en-US" sz="1600" dirty="0" err="1">
                  <a:effectLst/>
                  <a:latin typeface="Times New Roman" panose="02020603050405020304" pitchFamily="18" charset="0"/>
                  <a:cs typeface="Times New Roman" panose="02020603050405020304" pitchFamily="18" charset="0"/>
                </a:rPr>
                <a:t>Platformu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Yürütme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Kurulu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Başkanı</a:t>
              </a:r>
              <a:endParaRPr lang="tr-TR" sz="1600" dirty="0">
                <a:effectLst/>
                <a:latin typeface="Times New Roman" panose="02020603050405020304" pitchFamily="18" charset="0"/>
                <a:cs typeface="Times New Roman" panose="02020603050405020304" pitchFamily="18" charset="0"/>
              </a:endParaRPr>
            </a:p>
            <a:p>
              <a:pPr algn="ctr"/>
              <a:r>
                <a:rPr lang="tr-TR" sz="1600" dirty="0">
                  <a:latin typeface="Times New Roman" pitchFamily="18" charset="0"/>
                </a:rPr>
                <a:t>Türkiye Madenciler Derneği, Çevre Koordinatörü</a:t>
              </a:r>
            </a:p>
            <a:p>
              <a:pPr algn="ctr"/>
              <a:endParaRPr lang="en-US" sz="1600" dirty="0">
                <a:latin typeface="Times New Roman" panose="02020603050405020304" pitchFamily="18" charset="0"/>
                <a:cs typeface="Times New Roman" panose="02020603050405020304" pitchFamily="18" charset="0"/>
              </a:endParaRPr>
            </a:p>
          </p:txBody>
        </p:sp>
        <p:sp>
          <p:nvSpPr>
            <p:cNvPr id="11" name="Rectangle 2"/>
            <p:cNvSpPr>
              <a:spLocks noChangeArrowheads="1"/>
            </p:cNvSpPr>
            <p:nvPr/>
          </p:nvSpPr>
          <p:spPr bwMode="auto">
            <a:xfrm>
              <a:off x="0" y="-46270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28"/>
            <p:cNvSpPr>
              <a:spLocks noChangeArrowheads="1"/>
            </p:cNvSpPr>
            <p:nvPr/>
          </p:nvSpPr>
          <p:spPr bwMode="auto">
            <a:xfrm>
              <a:off x="1777839" y="-91641"/>
              <a:ext cx="560969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tr-TR" sz="2000" b="1" dirty="0">
                  <a:effectLst/>
                  <a:latin typeface="Calibri" panose="020F0502020204030204" pitchFamily="34" charset="0"/>
                  <a:ea typeface="Calibri" panose="020F0502020204030204" pitchFamily="34" charset="0"/>
                </a:rPr>
                <a:t>Jeolojik Kökenli </a:t>
              </a:r>
              <a:r>
                <a:rPr lang="tr-TR" sz="2400" b="1" dirty="0" err="1">
                  <a:solidFill>
                    <a:srgbClr val="0000CC"/>
                  </a:solidFill>
                  <a:effectLst/>
                  <a:latin typeface="Calibri" panose="020F0502020204030204" pitchFamily="34" charset="0"/>
                  <a:ea typeface="Calibri" panose="020F0502020204030204" pitchFamily="34" charset="0"/>
                </a:rPr>
                <a:t>HAMMADDE</a:t>
              </a:r>
              <a:r>
                <a:rPr lang="tr-TR" sz="2000" b="1" dirty="0" err="1">
                  <a:effectLst/>
                  <a:latin typeface="Calibri" panose="020F0502020204030204" pitchFamily="34" charset="0"/>
                  <a:ea typeface="Calibri" panose="020F0502020204030204" pitchFamily="34" charset="0"/>
                </a:rPr>
                <a:t>lerin</a:t>
              </a:r>
              <a:endParaRPr lang="tr-TR" sz="2400" b="1" dirty="0">
                <a:effectLst/>
                <a:latin typeface="Calibri" panose="020F0502020204030204" pitchFamily="34" charset="0"/>
                <a:ea typeface="Calibri" panose="020F0502020204030204" pitchFamily="34" charset="0"/>
              </a:endParaRPr>
            </a:p>
            <a:p>
              <a:pPr algn="ctr"/>
              <a:r>
                <a:rPr lang="tr-TR" sz="1600" b="1" i="1" dirty="0">
                  <a:latin typeface="Times New Roman" panose="02020603050405020304" pitchFamily="18" charset="0"/>
                  <a:ea typeface="Calibri" panose="020F0502020204030204" pitchFamily="34" charset="0"/>
                  <a:cs typeface="Times New Roman" panose="02020603050405020304" pitchFamily="18" charset="0"/>
                </a:rPr>
                <a:t>(Mineral, Metal, Kimyasal, Geri </a:t>
              </a:r>
              <a:r>
                <a:rPr lang="tr-TR" sz="1600" b="1" i="1" dirty="0" err="1">
                  <a:latin typeface="Times New Roman" panose="02020603050405020304" pitchFamily="18" charset="0"/>
                  <a:ea typeface="Calibri" panose="020F0502020204030204" pitchFamily="34" charset="0"/>
                  <a:cs typeface="Times New Roman" panose="02020603050405020304" pitchFamily="18" charset="0"/>
                </a:rPr>
                <a:t>kazanılanilir</a:t>
              </a:r>
              <a:r>
                <a:rPr lang="tr-TR" sz="1600" b="1" i="1" dirty="0">
                  <a:latin typeface="Times New Roman" panose="02020603050405020304" pitchFamily="18" charset="0"/>
                  <a:ea typeface="Calibri" panose="020F0502020204030204" pitchFamily="34" charset="0"/>
                  <a:cs typeface="Times New Roman" panose="02020603050405020304" pitchFamily="18" charset="0"/>
                </a:rPr>
                <a:t>)</a:t>
              </a:r>
              <a:r>
                <a:rPr lang="tr-TR" sz="1600" b="1" dirty="0">
                  <a:effectLst/>
                  <a:latin typeface="Calibri" panose="020F0502020204030204" pitchFamily="34" charset="0"/>
                  <a:ea typeface="Calibri" panose="020F0502020204030204" pitchFamily="34" charset="0"/>
                </a:rPr>
                <a:t> </a:t>
              </a:r>
            </a:p>
            <a:p>
              <a:pPr algn="ctr"/>
              <a:r>
                <a:rPr lang="tr-TR" sz="2400" b="1" i="1" dirty="0">
                  <a:effectLst/>
                  <a:latin typeface="Calibri" panose="020F0502020204030204" pitchFamily="34" charset="0"/>
                  <a:ea typeface="Calibri" panose="020F0502020204030204" pitchFamily="34" charset="0"/>
                </a:rPr>
                <a:t>“</a:t>
              </a:r>
              <a:r>
                <a:rPr lang="tr-TR" sz="2400" b="1" i="1" dirty="0">
                  <a:solidFill>
                    <a:srgbClr val="FF0000"/>
                  </a:solidFill>
                  <a:effectLst/>
                  <a:latin typeface="Calibri" panose="020F0502020204030204" pitchFamily="34" charset="0"/>
                  <a:ea typeface="Calibri" panose="020F0502020204030204" pitchFamily="34" charset="0"/>
                </a:rPr>
                <a:t>KRİTİK</a:t>
              </a:r>
              <a:r>
                <a:rPr lang="tr-TR" sz="2400" b="1" i="1" dirty="0">
                  <a:effectLst/>
                  <a:latin typeface="Calibri" panose="020F0502020204030204" pitchFamily="34" charset="0"/>
                  <a:ea typeface="Calibri" panose="020F0502020204030204" pitchFamily="34" charset="0"/>
                </a:rPr>
                <a:t> – </a:t>
              </a:r>
              <a:r>
                <a:rPr lang="tr-TR" sz="2400" b="1" i="1" dirty="0" err="1">
                  <a:solidFill>
                    <a:srgbClr val="CC0099"/>
                  </a:solidFill>
                  <a:effectLst/>
                  <a:latin typeface="Calibri" panose="020F0502020204030204" pitchFamily="34" charset="0"/>
                  <a:ea typeface="Calibri" panose="020F0502020204030204" pitchFamily="34" charset="0"/>
                </a:rPr>
                <a:t>STRATEJİK</a:t>
              </a:r>
              <a:r>
                <a:rPr lang="tr-TR" sz="2400" b="1" i="1" dirty="0" err="1">
                  <a:effectLst/>
                  <a:latin typeface="Calibri" panose="020F0502020204030204" pitchFamily="34" charset="0"/>
                  <a:ea typeface="Calibri" panose="020F0502020204030204" pitchFamily="34" charset="0"/>
                </a:rPr>
                <a:t>”</a:t>
              </a:r>
              <a:r>
                <a:rPr lang="tr-TR" sz="2000" b="1" i="1" dirty="0" err="1">
                  <a:effectLst/>
                  <a:latin typeface="Calibri" panose="020F0502020204030204" pitchFamily="34" charset="0"/>
                  <a:ea typeface="Calibri" panose="020F0502020204030204" pitchFamily="34" charset="0"/>
                </a:rPr>
                <a:t>liği</a:t>
              </a:r>
              <a:endParaRPr lang="tr-TR" sz="2000" b="1" i="1" dirty="0">
                <a:effectLst/>
                <a:latin typeface="Calibri" panose="020F0502020204030204" pitchFamily="34" charset="0"/>
                <a:ea typeface="Calibri" panose="020F0502020204030204" pitchFamily="34" charset="0"/>
              </a:endParaRPr>
            </a:p>
            <a:p>
              <a:pPr algn="ctr"/>
              <a:r>
                <a:rPr lang="tr-TR" sz="2000" b="1" dirty="0">
                  <a:latin typeface="Calibri" panose="020F0502020204030204" pitchFamily="34" charset="0"/>
                  <a:ea typeface="Calibri" panose="020F0502020204030204" pitchFamily="34" charset="0"/>
                </a:rPr>
                <a:t>Bağlamında</a:t>
              </a:r>
              <a:endParaRPr lang="tr-TR" sz="2000" b="1" dirty="0">
                <a:effectLst/>
                <a:latin typeface="Calibri" panose="020F0502020204030204" pitchFamily="34" charset="0"/>
                <a:ea typeface="Calibri" panose="020F0502020204030204" pitchFamily="34" charset="0"/>
              </a:endParaRPr>
            </a:p>
            <a:p>
              <a:pPr algn="ctr"/>
              <a:endParaRPr lang="tr-TR" sz="800" b="1" i="1" dirty="0">
                <a:effectLst/>
                <a:latin typeface="Calibri" panose="020F0502020204030204" pitchFamily="34" charset="0"/>
                <a:ea typeface="Calibri" panose="020F0502020204030204" pitchFamily="34" charset="0"/>
              </a:endParaRPr>
            </a:p>
          </p:txBody>
        </p:sp>
        <p:sp>
          <p:nvSpPr>
            <p:cNvPr id="17" name="TextBox 16">
              <a:extLst>
                <a:ext uri="{FF2B5EF4-FFF2-40B4-BE49-F238E27FC236}">
                  <a16:creationId xmlns:a16="http://schemas.microsoft.com/office/drawing/2014/main" id="{BC185A63-7086-D0B9-99A2-A2CD43002767}"/>
                </a:ext>
              </a:extLst>
            </p:cNvPr>
            <p:cNvSpPr txBox="1"/>
            <p:nvPr/>
          </p:nvSpPr>
          <p:spPr>
            <a:xfrm>
              <a:off x="3627446" y="4236268"/>
              <a:ext cx="1748437" cy="317131"/>
            </a:xfrm>
            <a:prstGeom prst="rect">
              <a:avLst/>
            </a:prstGeom>
            <a:noFill/>
          </p:spPr>
          <p:txBody>
            <a:bodyPr wrap="square">
              <a:spAutoFit/>
            </a:bodyPr>
            <a:lstStyle/>
            <a:p>
              <a:pPr algn="ctr"/>
              <a:r>
                <a:rPr lang="en-US" sz="1400" b="1" i="0" dirty="0">
                  <a:effectLst/>
                </a:rPr>
                <a:t>1</a:t>
              </a:r>
              <a:r>
                <a:rPr lang="tr-TR" sz="1400" b="1" i="0" dirty="0">
                  <a:effectLst/>
                </a:rPr>
                <a:t>9</a:t>
              </a:r>
              <a:r>
                <a:rPr lang="en-US" sz="1400" b="1" i="0" dirty="0">
                  <a:effectLst/>
                </a:rPr>
                <a:t> </a:t>
              </a:r>
              <a:r>
                <a:rPr lang="en-US" sz="1400" b="1" i="0" dirty="0" err="1">
                  <a:effectLst/>
                </a:rPr>
                <a:t>Ekim</a:t>
              </a:r>
              <a:r>
                <a:rPr lang="en-US" sz="1400" b="1" i="0" dirty="0">
                  <a:effectLst/>
                </a:rPr>
                <a:t> 2023</a:t>
              </a:r>
              <a:endParaRPr lang="en-US" sz="1400" b="1" dirty="0"/>
            </a:p>
          </p:txBody>
        </p:sp>
      </p:grpSp>
      <p:grpSp>
        <p:nvGrpSpPr>
          <p:cNvPr id="19" name="Group 18">
            <a:extLst>
              <a:ext uri="{FF2B5EF4-FFF2-40B4-BE49-F238E27FC236}">
                <a16:creationId xmlns:a16="http://schemas.microsoft.com/office/drawing/2014/main" id="{C90A9D82-0FD0-7015-B60F-9E3C0E4C7052}"/>
              </a:ext>
            </a:extLst>
          </p:cNvPr>
          <p:cNvGrpSpPr/>
          <p:nvPr/>
        </p:nvGrpSpPr>
        <p:grpSpPr>
          <a:xfrm>
            <a:off x="3429088" y="5833313"/>
            <a:ext cx="1994546" cy="800219"/>
            <a:chOff x="3429088" y="5833313"/>
            <a:chExt cx="1994546" cy="800219"/>
          </a:xfrm>
        </p:grpSpPr>
        <p:sp>
          <p:nvSpPr>
            <p:cNvPr id="5" name="Rectangle 4">
              <a:extLst>
                <a:ext uri="{FF2B5EF4-FFF2-40B4-BE49-F238E27FC236}">
                  <a16:creationId xmlns:a16="http://schemas.microsoft.com/office/drawing/2014/main" id="{863AD757-72A8-5AAF-F978-028A44486A82}"/>
                </a:ext>
              </a:extLst>
            </p:cNvPr>
            <p:cNvSpPr/>
            <p:nvPr/>
          </p:nvSpPr>
          <p:spPr>
            <a:xfrm>
              <a:off x="3429088" y="5833313"/>
              <a:ext cx="1994546" cy="800219"/>
            </a:xfrm>
            <a:prstGeom prst="rect">
              <a:avLst/>
            </a:prstGeom>
          </p:spPr>
          <p:txBody>
            <a:bodyPr wrap="square" lIns="0" tIns="0" rIns="0" bIns="0">
              <a:spAutoFit/>
            </a:bodyPr>
            <a:lstStyle/>
            <a:p>
              <a:pPr>
                <a:spcAft>
                  <a:spcPts val="0"/>
                </a:spcAft>
              </a:pPr>
              <a:r>
                <a:rPr lang="tr-TR" sz="2000" b="1" dirty="0">
                  <a:effectLst/>
                  <a:latin typeface="Algerian" panose="04020705040A02060702" pitchFamily="82" charset="0"/>
                </a:rPr>
                <a:t>       13</a:t>
              </a:r>
              <a:r>
                <a:rPr lang="en-US" sz="2000" b="1" dirty="0">
                  <a:effectLst/>
                  <a:latin typeface="Algerian" panose="04020705040A02060702" pitchFamily="82" charset="0"/>
                </a:rPr>
                <a:t>.</a:t>
              </a:r>
              <a:r>
                <a:rPr lang="en-US" sz="2000" b="1" dirty="0">
                  <a:solidFill>
                    <a:srgbClr val="FF0000"/>
                  </a:solidFill>
                  <a:effectLst/>
                  <a:latin typeface="Algerian" panose="04020705040A02060702" pitchFamily="82" charset="0"/>
                </a:rPr>
                <a:t> </a:t>
              </a:r>
              <a:endParaRPr lang="en-US" sz="2000" dirty="0">
                <a:effectLst/>
                <a:latin typeface="Algerian" panose="04020705040A02060702" pitchFamily="82" charset="0"/>
              </a:endParaRPr>
            </a:p>
            <a:p>
              <a:pPr algn="ctr">
                <a:spcAft>
                  <a:spcPts val="0"/>
                </a:spcAft>
              </a:pPr>
              <a:r>
                <a:rPr lang="tr-TR" sz="1600" b="1" i="1" dirty="0">
                  <a:effectLst/>
                </a:rPr>
                <a:t>18-</a:t>
              </a:r>
              <a:r>
                <a:rPr lang="en-US" sz="1600" b="1" i="1" dirty="0">
                  <a:effectLst/>
                </a:rPr>
                <a:t>1</a:t>
              </a:r>
              <a:r>
                <a:rPr lang="tr-TR" sz="1600" b="1" i="1" dirty="0">
                  <a:effectLst/>
                </a:rPr>
                <a:t>9</a:t>
              </a:r>
              <a:r>
                <a:rPr lang="en-US" sz="1600" b="1" i="1" dirty="0">
                  <a:effectLst/>
                </a:rPr>
                <a:t> </a:t>
              </a:r>
              <a:r>
                <a:rPr lang="en-US" sz="1600" b="1" i="1" dirty="0" err="1">
                  <a:effectLst/>
                </a:rPr>
                <a:t>Ekim</a:t>
              </a:r>
              <a:r>
                <a:rPr lang="en-US" sz="1600" b="1" i="1" dirty="0">
                  <a:effectLst/>
                </a:rPr>
                <a:t> 20</a:t>
              </a:r>
              <a:r>
                <a:rPr lang="tr-TR" sz="1600" b="1" i="1" dirty="0">
                  <a:effectLst/>
                </a:rPr>
                <a:t>23</a:t>
              </a:r>
            </a:p>
            <a:p>
              <a:pPr algn="ctr">
                <a:spcAft>
                  <a:spcPts val="0"/>
                </a:spcAft>
              </a:pPr>
              <a:r>
                <a:rPr lang="tr-TR" sz="1600" b="1" i="1" dirty="0"/>
                <a:t>Ankara</a:t>
              </a:r>
              <a:endParaRPr lang="en-US" sz="2800" dirty="0">
                <a:solidFill>
                  <a:srgbClr val="0000CC"/>
                </a:solidFill>
                <a:effectLst/>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EFC4E4A8-034F-39E2-B6CB-65AAB0C75BFB}"/>
                </a:ext>
              </a:extLst>
            </p:cNvPr>
            <p:cNvPicPr>
              <a:picLocks noChangeAspect="1"/>
            </p:cNvPicPr>
            <p:nvPr/>
          </p:nvPicPr>
          <p:blipFill>
            <a:blip r:embed="rId2"/>
            <a:stretch>
              <a:fillRect/>
            </a:stretch>
          </p:blipFill>
          <p:spPr>
            <a:xfrm>
              <a:off x="4270861" y="5855347"/>
              <a:ext cx="863000" cy="290954"/>
            </a:xfrm>
            <a:prstGeom prst="rect">
              <a:avLst/>
            </a:prstGeom>
          </p:spPr>
        </p:pic>
      </p:grpSp>
    </p:spTree>
    <p:extLst>
      <p:ext uri="{BB962C8B-B14F-4D97-AF65-F5344CB8AC3E}">
        <p14:creationId xmlns:p14="http://schemas.microsoft.com/office/powerpoint/2010/main" val="268229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31FC0A3-C4DC-E6B3-EB5B-318CE4720762}"/>
              </a:ext>
            </a:extLst>
          </p:cNvPr>
          <p:cNvGrpSpPr/>
          <p:nvPr/>
        </p:nvGrpSpPr>
        <p:grpSpPr>
          <a:xfrm>
            <a:off x="0" y="1063523"/>
            <a:ext cx="9144000" cy="2854069"/>
            <a:chOff x="0" y="1063523"/>
            <a:chExt cx="9144000" cy="2854069"/>
          </a:xfrm>
        </p:grpSpPr>
        <p:pic>
          <p:nvPicPr>
            <p:cNvPr id="3" name="Picture 2">
              <a:extLst>
                <a:ext uri="{FF2B5EF4-FFF2-40B4-BE49-F238E27FC236}">
                  <a16:creationId xmlns:a16="http://schemas.microsoft.com/office/drawing/2014/main" id="{C3E73B73-9344-E4A4-740F-CDEC081163A6}"/>
                </a:ext>
              </a:extLst>
            </p:cNvPr>
            <p:cNvPicPr>
              <a:picLocks noChangeAspect="1"/>
            </p:cNvPicPr>
            <p:nvPr/>
          </p:nvPicPr>
          <p:blipFill>
            <a:blip r:embed="rId2"/>
            <a:stretch>
              <a:fillRect/>
            </a:stretch>
          </p:blipFill>
          <p:spPr>
            <a:xfrm>
              <a:off x="0" y="1713343"/>
              <a:ext cx="9144000" cy="2204249"/>
            </a:xfrm>
            <a:prstGeom prst="rect">
              <a:avLst/>
            </a:prstGeom>
          </p:spPr>
        </p:pic>
        <p:sp>
          <p:nvSpPr>
            <p:cNvPr id="4" name="TextBox 3">
              <a:extLst>
                <a:ext uri="{FF2B5EF4-FFF2-40B4-BE49-F238E27FC236}">
                  <a16:creationId xmlns:a16="http://schemas.microsoft.com/office/drawing/2014/main" id="{D8229990-E085-08F3-22AE-C57B7AB69AFB}"/>
                </a:ext>
              </a:extLst>
            </p:cNvPr>
            <p:cNvSpPr txBox="1"/>
            <p:nvPr/>
          </p:nvSpPr>
          <p:spPr>
            <a:xfrm>
              <a:off x="2012336" y="1063523"/>
              <a:ext cx="5119328" cy="369332"/>
            </a:xfrm>
            <a:prstGeom prst="rect">
              <a:avLst/>
            </a:prstGeom>
            <a:noFill/>
          </p:spPr>
          <p:txBody>
            <a:bodyPr wrap="square">
              <a:spAutoFit/>
            </a:bodyPr>
            <a:lstStyle/>
            <a:p>
              <a:pPr algn="ctr"/>
              <a:r>
                <a:rPr lang="tr-TR"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Kül, Cüruf - Metal</a:t>
              </a:r>
              <a:endParaRPr lang="en-US" dirty="0">
                <a:solidFill>
                  <a:srgbClr val="0000CC"/>
                </a:solidFill>
              </a:endParaRPr>
            </a:p>
          </p:txBody>
        </p:sp>
      </p:grpSp>
      <p:grpSp>
        <p:nvGrpSpPr>
          <p:cNvPr id="8" name="Group 7">
            <a:extLst>
              <a:ext uri="{FF2B5EF4-FFF2-40B4-BE49-F238E27FC236}">
                <a16:creationId xmlns:a16="http://schemas.microsoft.com/office/drawing/2014/main" id="{DFCC17B3-CFF0-0A3C-9D8C-0352AB01C9AF}"/>
              </a:ext>
            </a:extLst>
          </p:cNvPr>
          <p:cNvGrpSpPr/>
          <p:nvPr/>
        </p:nvGrpSpPr>
        <p:grpSpPr>
          <a:xfrm>
            <a:off x="-1713" y="3308743"/>
            <a:ext cx="6848061" cy="611175"/>
            <a:chOff x="1" y="1239655"/>
            <a:chExt cx="6848061" cy="2189346"/>
          </a:xfrm>
        </p:grpSpPr>
        <p:sp>
          <p:nvSpPr>
            <p:cNvPr id="9" name="Rectangle: Rounded Corners 8">
              <a:extLst>
                <a:ext uri="{FF2B5EF4-FFF2-40B4-BE49-F238E27FC236}">
                  <a16:creationId xmlns:a16="http://schemas.microsoft.com/office/drawing/2014/main" id="{0A0B1E0A-BD65-1DEF-68E8-DDCAC85DF543}"/>
                </a:ext>
              </a:extLst>
            </p:cNvPr>
            <p:cNvSpPr/>
            <p:nvPr/>
          </p:nvSpPr>
          <p:spPr>
            <a:xfrm>
              <a:off x="2406869" y="1239655"/>
              <a:ext cx="4441193" cy="2189346"/>
            </a:xfrm>
            <a:prstGeom prst="roundRect">
              <a:avLst>
                <a:gd name="adj" fmla="val 15697"/>
              </a:avLst>
            </a:prstGeom>
            <a:solidFill>
              <a:srgbClr val="FFFF0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0F52297-022D-135B-1E07-E194CFC3049C}"/>
                </a:ext>
              </a:extLst>
            </p:cNvPr>
            <p:cNvSpPr/>
            <p:nvPr/>
          </p:nvSpPr>
          <p:spPr>
            <a:xfrm>
              <a:off x="1" y="1239655"/>
              <a:ext cx="914400" cy="2189346"/>
            </a:xfrm>
            <a:prstGeom prst="roundRect">
              <a:avLst>
                <a:gd name="adj" fmla="val 8239"/>
              </a:avLst>
            </a:prstGeom>
            <a:solidFill>
              <a:srgbClr val="FFFF0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7EA9535-E0B9-6A47-FC61-BA95167A649D}"/>
              </a:ext>
            </a:extLst>
          </p:cNvPr>
          <p:cNvGrpSpPr/>
          <p:nvPr/>
        </p:nvGrpSpPr>
        <p:grpSpPr>
          <a:xfrm>
            <a:off x="1602" y="2345635"/>
            <a:ext cx="6848061" cy="917713"/>
            <a:chOff x="1" y="1239655"/>
            <a:chExt cx="6848061" cy="2189346"/>
          </a:xfrm>
        </p:grpSpPr>
        <p:sp>
          <p:nvSpPr>
            <p:cNvPr id="12" name="Rectangle: Rounded Corners 11">
              <a:extLst>
                <a:ext uri="{FF2B5EF4-FFF2-40B4-BE49-F238E27FC236}">
                  <a16:creationId xmlns:a16="http://schemas.microsoft.com/office/drawing/2014/main" id="{C3B8AF5F-9EA7-AB05-2239-AF4280A3A53B}"/>
                </a:ext>
              </a:extLst>
            </p:cNvPr>
            <p:cNvSpPr/>
            <p:nvPr/>
          </p:nvSpPr>
          <p:spPr>
            <a:xfrm>
              <a:off x="2406869" y="1239655"/>
              <a:ext cx="4441193" cy="2189346"/>
            </a:xfrm>
            <a:prstGeom prst="roundRect">
              <a:avLst>
                <a:gd name="adj" fmla="val 15697"/>
              </a:avLst>
            </a:prstGeom>
            <a:solidFill>
              <a:srgbClr val="00B0F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FCD413FE-BE69-769B-470F-B7EB7A9F5D17}"/>
                </a:ext>
              </a:extLst>
            </p:cNvPr>
            <p:cNvSpPr/>
            <p:nvPr/>
          </p:nvSpPr>
          <p:spPr>
            <a:xfrm>
              <a:off x="1" y="1239655"/>
              <a:ext cx="914400" cy="2189346"/>
            </a:xfrm>
            <a:prstGeom prst="roundRect">
              <a:avLst>
                <a:gd name="adj" fmla="val 8239"/>
              </a:avLst>
            </a:prstGeom>
            <a:solidFill>
              <a:srgbClr val="00B0F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E5AD4130-9A9A-9395-4614-156958C24BC5}"/>
              </a:ext>
            </a:extLst>
          </p:cNvPr>
          <p:cNvSpPr txBox="1"/>
          <p:nvPr/>
        </p:nvSpPr>
        <p:spPr>
          <a:xfrm>
            <a:off x="670034" y="10043"/>
            <a:ext cx="7803931" cy="338554"/>
          </a:xfrm>
          <a:prstGeom prst="rect">
            <a:avLst/>
          </a:prstGeom>
          <a:solidFill>
            <a:srgbClr val="FFFF00"/>
          </a:solidFill>
        </p:spPr>
        <p:txBody>
          <a:bodyPr wrap="square">
            <a:spAutoFit/>
          </a:bodyPr>
          <a:lstStyle/>
          <a:p>
            <a:pPr algn="ctr"/>
            <a:r>
              <a:rPr lang="tr-TR" sz="1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2022-2020 yılları </a:t>
            </a:r>
            <a:r>
              <a:rPr lang="tr-TR" sz="1400" b="1" i="1"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(3 Yıl) Ortalama </a:t>
            </a:r>
            <a:r>
              <a:rPr lang="tr-TR" sz="1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Dış Ticaret verileri (HS 6 – HS 12/GTİP) -TUİK Veri tabanı</a:t>
            </a:r>
            <a:endParaRPr lang="en-US" sz="1600" dirty="0">
              <a:solidFill>
                <a:srgbClr val="0000CC"/>
              </a:solidFill>
            </a:endParaRPr>
          </a:p>
        </p:txBody>
      </p:sp>
      <p:sp>
        <p:nvSpPr>
          <p:cNvPr id="7" name="TextBox 6">
            <a:extLst>
              <a:ext uri="{FF2B5EF4-FFF2-40B4-BE49-F238E27FC236}">
                <a16:creationId xmlns:a16="http://schemas.microsoft.com/office/drawing/2014/main" id="{BB13E36E-C7D5-D0CE-E5B3-A81F23793D0D}"/>
              </a:ext>
            </a:extLst>
          </p:cNvPr>
          <p:cNvSpPr txBox="1"/>
          <p:nvPr/>
        </p:nvSpPr>
        <p:spPr>
          <a:xfrm>
            <a:off x="2316847" y="6578544"/>
            <a:ext cx="4510305"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384923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A21C30-4FB1-2138-DD66-3096FFF6C855}"/>
              </a:ext>
            </a:extLst>
          </p:cNvPr>
          <p:cNvPicPr>
            <a:picLocks noChangeAspect="1"/>
          </p:cNvPicPr>
          <p:nvPr/>
        </p:nvPicPr>
        <p:blipFill>
          <a:blip r:embed="rId2"/>
          <a:stretch>
            <a:fillRect/>
          </a:stretch>
        </p:blipFill>
        <p:spPr>
          <a:xfrm>
            <a:off x="243933" y="39000"/>
            <a:ext cx="3625096" cy="6168239"/>
          </a:xfrm>
          <a:prstGeom prst="rect">
            <a:avLst/>
          </a:prstGeom>
        </p:spPr>
      </p:pic>
      <p:pic>
        <p:nvPicPr>
          <p:cNvPr id="9" name="Picture 8">
            <a:extLst>
              <a:ext uri="{FF2B5EF4-FFF2-40B4-BE49-F238E27FC236}">
                <a16:creationId xmlns:a16="http://schemas.microsoft.com/office/drawing/2014/main" id="{B637746B-F0BB-2307-8DFC-ED53067753D3}"/>
              </a:ext>
            </a:extLst>
          </p:cNvPr>
          <p:cNvPicPr>
            <a:picLocks noChangeAspect="1"/>
          </p:cNvPicPr>
          <p:nvPr/>
        </p:nvPicPr>
        <p:blipFill>
          <a:blip r:embed="rId3"/>
          <a:stretch>
            <a:fillRect/>
          </a:stretch>
        </p:blipFill>
        <p:spPr>
          <a:xfrm>
            <a:off x="243933" y="6227878"/>
            <a:ext cx="3625096" cy="356933"/>
          </a:xfrm>
          <a:prstGeom prst="rect">
            <a:avLst/>
          </a:prstGeom>
        </p:spPr>
      </p:pic>
      <p:pic>
        <p:nvPicPr>
          <p:cNvPr id="11" name="Picture 10">
            <a:extLst>
              <a:ext uri="{FF2B5EF4-FFF2-40B4-BE49-F238E27FC236}">
                <a16:creationId xmlns:a16="http://schemas.microsoft.com/office/drawing/2014/main" id="{5AE7C90D-FF7F-F9E4-1D4A-829E366196DA}"/>
              </a:ext>
            </a:extLst>
          </p:cNvPr>
          <p:cNvPicPr>
            <a:picLocks noChangeAspect="1"/>
          </p:cNvPicPr>
          <p:nvPr/>
        </p:nvPicPr>
        <p:blipFill>
          <a:blip r:embed="rId4"/>
          <a:stretch>
            <a:fillRect/>
          </a:stretch>
        </p:blipFill>
        <p:spPr>
          <a:xfrm>
            <a:off x="4146117" y="2173997"/>
            <a:ext cx="4540940" cy="3777478"/>
          </a:xfrm>
          <a:prstGeom prst="rect">
            <a:avLst/>
          </a:prstGeom>
        </p:spPr>
      </p:pic>
      <p:sp>
        <p:nvSpPr>
          <p:cNvPr id="12" name="TextBox 11">
            <a:extLst>
              <a:ext uri="{FF2B5EF4-FFF2-40B4-BE49-F238E27FC236}">
                <a16:creationId xmlns:a16="http://schemas.microsoft.com/office/drawing/2014/main" id="{7E5C5C2F-7D96-BE76-9936-6E2E1200AEA3}"/>
              </a:ext>
            </a:extLst>
          </p:cNvPr>
          <p:cNvSpPr txBox="1"/>
          <p:nvPr/>
        </p:nvSpPr>
        <p:spPr>
          <a:xfrm>
            <a:off x="4743226" y="684250"/>
            <a:ext cx="2992001" cy="584775"/>
          </a:xfrm>
          <a:prstGeom prst="rect">
            <a:avLst/>
          </a:prstGeom>
          <a:noFill/>
        </p:spPr>
        <p:txBody>
          <a:bodyPr wrap="square">
            <a:spAutoFit/>
          </a:bodyPr>
          <a:lstStyle/>
          <a:p>
            <a:pPr algn="ctr"/>
            <a:r>
              <a:rPr lang="tr-TR" sz="1600" b="1" dirty="0">
                <a:effectLst/>
                <a:latin typeface="Calibri" panose="020F0502020204030204" pitchFamily="34" charset="0"/>
                <a:ea typeface="Calibri" panose="020F0502020204030204" pitchFamily="34" charset="0"/>
                <a:cs typeface="Arial" panose="020B0604020202020204" pitchFamily="34" charset="0"/>
              </a:rPr>
              <a:t>Emtia Türlerine göre</a:t>
            </a:r>
          </a:p>
          <a:p>
            <a:pPr algn="ctr"/>
            <a:r>
              <a:rPr lang="tr-TR" sz="1600" b="1" dirty="0">
                <a:latin typeface="Calibri" panose="020F0502020204030204" pitchFamily="34" charset="0"/>
                <a:cs typeface="Arial" panose="020B0604020202020204" pitchFamily="34" charset="0"/>
              </a:rPr>
              <a:t>DIŞ TİCARET İrdeleme ÖZETİ</a:t>
            </a:r>
            <a:endParaRPr lang="en-US" sz="1600" dirty="0"/>
          </a:p>
        </p:txBody>
      </p:sp>
      <p:sp>
        <p:nvSpPr>
          <p:cNvPr id="13" name="TextBox 12">
            <a:extLst>
              <a:ext uri="{FF2B5EF4-FFF2-40B4-BE49-F238E27FC236}">
                <a16:creationId xmlns:a16="http://schemas.microsoft.com/office/drawing/2014/main" id="{531DC3E3-1817-4AA0-1415-D4E78057E2FC}"/>
              </a:ext>
            </a:extLst>
          </p:cNvPr>
          <p:cNvSpPr txBox="1"/>
          <p:nvPr/>
        </p:nvSpPr>
        <p:spPr>
          <a:xfrm>
            <a:off x="3798916" y="200776"/>
            <a:ext cx="5101151" cy="307777"/>
          </a:xfrm>
          <a:prstGeom prst="rect">
            <a:avLst/>
          </a:prstGeom>
          <a:noFill/>
        </p:spPr>
        <p:txBody>
          <a:bodyPr wrap="square">
            <a:spAutoFit/>
          </a:bodyPr>
          <a:lstStyle/>
          <a:p>
            <a:pPr algn="ctr"/>
            <a:r>
              <a:rPr lang="tr-TR" sz="1400"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2022-2020 yılları (3 Yıl) Ortalama Dış Ticaret verilerine dayalı</a:t>
            </a:r>
            <a:endParaRPr lang="en-US" sz="1400" i="1" dirty="0">
              <a:solidFill>
                <a:srgbClr val="C00000"/>
              </a:solidFill>
            </a:endParaRPr>
          </a:p>
        </p:txBody>
      </p:sp>
      <p:grpSp>
        <p:nvGrpSpPr>
          <p:cNvPr id="8" name="Group 7">
            <a:extLst>
              <a:ext uri="{FF2B5EF4-FFF2-40B4-BE49-F238E27FC236}">
                <a16:creationId xmlns:a16="http://schemas.microsoft.com/office/drawing/2014/main" id="{75BC8800-FA96-7558-0042-F6C0EC47A4BF}"/>
              </a:ext>
            </a:extLst>
          </p:cNvPr>
          <p:cNvGrpSpPr/>
          <p:nvPr/>
        </p:nvGrpSpPr>
        <p:grpSpPr>
          <a:xfrm>
            <a:off x="4138165" y="2506657"/>
            <a:ext cx="2915695" cy="1621942"/>
            <a:chOff x="4153359" y="2331732"/>
            <a:chExt cx="3099496" cy="1621942"/>
          </a:xfrm>
        </p:grpSpPr>
        <p:sp>
          <p:nvSpPr>
            <p:cNvPr id="5" name="Rectangle: Rounded Corners 4">
              <a:extLst>
                <a:ext uri="{FF2B5EF4-FFF2-40B4-BE49-F238E27FC236}">
                  <a16:creationId xmlns:a16="http://schemas.microsoft.com/office/drawing/2014/main" id="{A183F779-4A9B-3EC2-F39D-041FF04972B5}"/>
                </a:ext>
              </a:extLst>
            </p:cNvPr>
            <p:cNvSpPr/>
            <p:nvPr/>
          </p:nvSpPr>
          <p:spPr>
            <a:xfrm>
              <a:off x="4153359" y="2331732"/>
              <a:ext cx="3099496" cy="1621942"/>
            </a:xfrm>
            <a:prstGeom prst="roundRect">
              <a:avLst>
                <a:gd name="adj" fmla="val 7783"/>
              </a:avLst>
            </a:prstGeom>
            <a:solidFill>
              <a:srgbClr val="FFFF0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24ECD13-F499-C4B0-BC80-9CCD30A3DEA9}"/>
                </a:ext>
              </a:extLst>
            </p:cNvPr>
            <p:cNvSpPr/>
            <p:nvPr/>
          </p:nvSpPr>
          <p:spPr>
            <a:xfrm rot="20869188">
              <a:off x="4328367" y="2461421"/>
              <a:ext cx="2839495" cy="1077218"/>
            </a:xfrm>
            <a:prstGeom prst="rect">
              <a:avLst/>
            </a:prstGeom>
            <a:noFill/>
          </p:spPr>
          <p:txBody>
            <a:bodyPr wrap="none" lIns="91440" tIns="45720" rIns="91440" bIns="45720">
              <a:spAutoFit/>
            </a:bodyPr>
            <a:lstStyle/>
            <a:p>
              <a:pPr algn="ctr"/>
              <a:r>
                <a:rPr lang="tr-TR" sz="3200" b="1" cap="none" spc="0" dirty="0">
                  <a:ln w="22225">
                    <a:solidFill>
                      <a:srgbClr val="0000CC">
                        <a:alpha val="40000"/>
                      </a:srgbClr>
                    </a:solidFill>
                    <a:prstDash val="solid"/>
                  </a:ln>
                  <a:solidFill>
                    <a:schemeClr val="bg1">
                      <a:lumMod val="85000"/>
                      <a:alpha val="37000"/>
                    </a:schemeClr>
                  </a:solidFill>
                  <a:effectLst/>
                </a:rPr>
                <a:t>Dış Ticaret </a:t>
              </a:r>
            </a:p>
            <a:p>
              <a:pPr algn="ctr"/>
              <a:r>
                <a:rPr lang="tr-TR" sz="2000" b="1" cap="none" spc="0" dirty="0">
                  <a:ln w="22225">
                    <a:solidFill>
                      <a:srgbClr val="0000CC">
                        <a:alpha val="40000"/>
                      </a:srgbClr>
                    </a:solidFill>
                    <a:prstDash val="solid"/>
                  </a:ln>
                  <a:solidFill>
                    <a:schemeClr val="bg1">
                      <a:lumMod val="85000"/>
                      <a:alpha val="37000"/>
                    </a:schemeClr>
                  </a:solidFill>
                  <a:effectLst/>
                </a:rPr>
                <a:t>($ ve Tonaj)</a:t>
              </a:r>
              <a:r>
                <a:rPr lang="tr-TR" sz="3200" b="1" cap="none" spc="0" dirty="0">
                  <a:ln w="22225">
                    <a:solidFill>
                      <a:srgbClr val="0000CC">
                        <a:alpha val="40000"/>
                      </a:srgbClr>
                    </a:solidFill>
                    <a:prstDash val="solid"/>
                  </a:ln>
                  <a:solidFill>
                    <a:schemeClr val="bg1">
                      <a:lumMod val="85000"/>
                      <a:alpha val="37000"/>
                    </a:schemeClr>
                  </a:solidFill>
                  <a:effectLst/>
                </a:rPr>
                <a:t> FAZLASI</a:t>
              </a:r>
              <a:endParaRPr lang="en-US" sz="3200" b="1" cap="none" spc="0" dirty="0">
                <a:ln w="22225">
                  <a:solidFill>
                    <a:srgbClr val="0000CC">
                      <a:alpha val="40000"/>
                    </a:srgbClr>
                  </a:solidFill>
                  <a:prstDash val="solid"/>
                </a:ln>
                <a:solidFill>
                  <a:schemeClr val="bg1">
                    <a:lumMod val="85000"/>
                    <a:alpha val="37000"/>
                  </a:schemeClr>
                </a:solidFill>
                <a:effectLst/>
              </a:endParaRPr>
            </a:p>
          </p:txBody>
        </p:sp>
      </p:grpSp>
      <p:grpSp>
        <p:nvGrpSpPr>
          <p:cNvPr id="10" name="Group 9">
            <a:extLst>
              <a:ext uri="{FF2B5EF4-FFF2-40B4-BE49-F238E27FC236}">
                <a16:creationId xmlns:a16="http://schemas.microsoft.com/office/drawing/2014/main" id="{FB3640A2-D12B-C5B8-EFFA-9C5C584F3E1C}"/>
              </a:ext>
            </a:extLst>
          </p:cNvPr>
          <p:cNvGrpSpPr/>
          <p:nvPr/>
        </p:nvGrpSpPr>
        <p:grpSpPr>
          <a:xfrm>
            <a:off x="4146117" y="4198943"/>
            <a:ext cx="2915695" cy="1752531"/>
            <a:chOff x="4153359" y="2331732"/>
            <a:chExt cx="3099496" cy="1621942"/>
          </a:xfrm>
        </p:grpSpPr>
        <p:sp>
          <p:nvSpPr>
            <p:cNvPr id="15" name="Rectangle: Rounded Corners 14">
              <a:extLst>
                <a:ext uri="{FF2B5EF4-FFF2-40B4-BE49-F238E27FC236}">
                  <a16:creationId xmlns:a16="http://schemas.microsoft.com/office/drawing/2014/main" id="{21FA9FDF-67D6-71D7-F9B1-33BF6D8C4061}"/>
                </a:ext>
              </a:extLst>
            </p:cNvPr>
            <p:cNvSpPr/>
            <p:nvPr/>
          </p:nvSpPr>
          <p:spPr>
            <a:xfrm>
              <a:off x="4153359" y="2331732"/>
              <a:ext cx="3099496" cy="1621942"/>
            </a:xfrm>
            <a:prstGeom prst="roundRect">
              <a:avLst>
                <a:gd name="adj" fmla="val 7783"/>
              </a:avLst>
            </a:prstGeom>
            <a:solidFill>
              <a:srgbClr val="FFFF0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A24153-2028-BF81-63A9-8EFC7AC505CD}"/>
                </a:ext>
              </a:extLst>
            </p:cNvPr>
            <p:cNvSpPr/>
            <p:nvPr/>
          </p:nvSpPr>
          <p:spPr>
            <a:xfrm rot="20869188">
              <a:off x="4525120" y="2461421"/>
              <a:ext cx="2445991" cy="1077218"/>
            </a:xfrm>
            <a:prstGeom prst="rect">
              <a:avLst/>
            </a:prstGeom>
            <a:noFill/>
          </p:spPr>
          <p:txBody>
            <a:bodyPr wrap="none" lIns="91440" tIns="45720" rIns="91440" bIns="45720">
              <a:spAutoFit/>
            </a:bodyPr>
            <a:lstStyle/>
            <a:p>
              <a:pPr algn="ctr"/>
              <a:r>
                <a:rPr lang="tr-TR" sz="3200" b="1" cap="none" spc="0" dirty="0">
                  <a:ln w="22225">
                    <a:solidFill>
                      <a:srgbClr val="0000CC">
                        <a:alpha val="40000"/>
                      </a:srgbClr>
                    </a:solidFill>
                    <a:prstDash val="solid"/>
                  </a:ln>
                  <a:solidFill>
                    <a:schemeClr val="bg1">
                      <a:lumMod val="85000"/>
                      <a:alpha val="37000"/>
                    </a:schemeClr>
                  </a:solidFill>
                  <a:effectLst/>
                </a:rPr>
                <a:t>Dış Ticaret </a:t>
              </a:r>
            </a:p>
            <a:p>
              <a:pPr algn="ctr"/>
              <a:r>
                <a:rPr lang="tr-TR" sz="2000" b="1" cap="none" spc="0" dirty="0">
                  <a:ln w="22225">
                    <a:solidFill>
                      <a:srgbClr val="0000CC">
                        <a:alpha val="40000"/>
                      </a:srgbClr>
                    </a:solidFill>
                    <a:prstDash val="solid"/>
                  </a:ln>
                  <a:solidFill>
                    <a:schemeClr val="bg1">
                      <a:lumMod val="85000"/>
                      <a:alpha val="37000"/>
                    </a:schemeClr>
                  </a:solidFill>
                  <a:effectLst/>
                </a:rPr>
                <a:t>($ ve Tonaj)</a:t>
              </a:r>
              <a:r>
                <a:rPr lang="tr-TR" sz="3200" b="1" cap="none" spc="0" dirty="0">
                  <a:ln w="22225">
                    <a:solidFill>
                      <a:srgbClr val="0000CC">
                        <a:alpha val="40000"/>
                      </a:srgbClr>
                    </a:solidFill>
                    <a:prstDash val="solid"/>
                  </a:ln>
                  <a:solidFill>
                    <a:schemeClr val="bg1">
                      <a:lumMod val="85000"/>
                      <a:alpha val="37000"/>
                    </a:schemeClr>
                  </a:solidFill>
                  <a:effectLst/>
                </a:rPr>
                <a:t> AÇIĞI</a:t>
              </a:r>
              <a:endParaRPr lang="en-US" sz="3200" b="1" cap="none" spc="0" dirty="0">
                <a:ln w="22225">
                  <a:solidFill>
                    <a:srgbClr val="0000CC">
                      <a:alpha val="40000"/>
                    </a:srgbClr>
                  </a:solidFill>
                  <a:prstDash val="solid"/>
                </a:ln>
                <a:solidFill>
                  <a:schemeClr val="bg1">
                    <a:lumMod val="85000"/>
                    <a:alpha val="37000"/>
                  </a:schemeClr>
                </a:solidFill>
                <a:effectLst/>
              </a:endParaRPr>
            </a:p>
          </p:txBody>
        </p:sp>
      </p:grpSp>
      <p:sp>
        <p:nvSpPr>
          <p:cNvPr id="17" name="TextBox 16">
            <a:extLst>
              <a:ext uri="{FF2B5EF4-FFF2-40B4-BE49-F238E27FC236}">
                <a16:creationId xmlns:a16="http://schemas.microsoft.com/office/drawing/2014/main" id="{A312F383-B84C-7B11-87DD-829AF3DECD06}"/>
              </a:ext>
            </a:extLst>
          </p:cNvPr>
          <p:cNvSpPr txBox="1"/>
          <p:nvPr/>
        </p:nvSpPr>
        <p:spPr>
          <a:xfrm>
            <a:off x="4133472" y="1491367"/>
            <a:ext cx="4651513" cy="553998"/>
          </a:xfrm>
          <a:prstGeom prst="rect">
            <a:avLst/>
          </a:prstGeom>
          <a:solidFill>
            <a:srgbClr val="FFFF00"/>
          </a:solidFill>
        </p:spPr>
        <p:txBody>
          <a:bodyPr wrap="square">
            <a:spAutoFit/>
          </a:bodyPr>
          <a:lstStyle/>
          <a:p>
            <a:pPr marL="444500" indent="-444500"/>
            <a:r>
              <a:rPr lang="tr-TR" sz="1600" b="1" dirty="0">
                <a:effectLst/>
                <a:latin typeface="Times New Roman" panose="02020603050405020304" pitchFamily="18" charset="0"/>
                <a:ea typeface="Calibri" panose="020F0502020204030204" pitchFamily="34" charset="0"/>
                <a:cs typeface="Times New Roman" panose="02020603050405020304" pitchFamily="18" charset="0"/>
              </a:rPr>
              <a:t>Not: </a:t>
            </a:r>
            <a:r>
              <a:rPr lang="tr-TR" sz="1200" b="1" i="1" dirty="0">
                <a:effectLst/>
                <a:latin typeface="Times New Roman" panose="02020603050405020304" pitchFamily="18" charset="0"/>
                <a:ea typeface="Calibri" panose="020F0502020204030204" pitchFamily="34" charset="0"/>
                <a:cs typeface="Times New Roman" panose="02020603050405020304" pitchFamily="18" charset="0"/>
              </a:rPr>
              <a:t>Halihazırda DIŞ TİCARET FAZLASI olan Hammaddelerde de </a:t>
            </a:r>
            <a:r>
              <a:rPr lang="tr-TR" sz="14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ileride Tedarik Sorunu yaşanabilir…</a:t>
            </a:r>
            <a:endParaRPr lang="en-US" sz="1400" i="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094715D-80A0-0001-590A-6A84DB6D9854}"/>
              </a:ext>
            </a:extLst>
          </p:cNvPr>
          <p:cNvSpPr txBox="1"/>
          <p:nvPr/>
        </p:nvSpPr>
        <p:spPr>
          <a:xfrm>
            <a:off x="2431311" y="6608579"/>
            <a:ext cx="4281377"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9564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D3E0870-934D-5802-A949-4978F3AA0B2A}"/>
              </a:ext>
            </a:extLst>
          </p:cNvPr>
          <p:cNvGrpSpPr/>
          <p:nvPr/>
        </p:nvGrpSpPr>
        <p:grpSpPr>
          <a:xfrm>
            <a:off x="1235621" y="-3298"/>
            <a:ext cx="6176254" cy="6557269"/>
            <a:chOff x="1235621" y="-3298"/>
            <a:chExt cx="6176254" cy="6557269"/>
          </a:xfrm>
        </p:grpSpPr>
        <p:pic>
          <p:nvPicPr>
            <p:cNvPr id="3" name="Picture 2">
              <a:extLst>
                <a:ext uri="{FF2B5EF4-FFF2-40B4-BE49-F238E27FC236}">
                  <a16:creationId xmlns:a16="http://schemas.microsoft.com/office/drawing/2014/main" id="{1B95CEF6-BA51-0615-E09B-575C2E7109F4}"/>
                </a:ext>
              </a:extLst>
            </p:cNvPr>
            <p:cNvPicPr>
              <a:picLocks noChangeAspect="1"/>
            </p:cNvPicPr>
            <p:nvPr/>
          </p:nvPicPr>
          <p:blipFill>
            <a:blip r:embed="rId2"/>
            <a:stretch>
              <a:fillRect/>
            </a:stretch>
          </p:blipFill>
          <p:spPr>
            <a:xfrm>
              <a:off x="1235621" y="387190"/>
              <a:ext cx="6176254" cy="6166781"/>
            </a:xfrm>
            <a:prstGeom prst="rect">
              <a:avLst/>
            </a:prstGeom>
          </p:spPr>
        </p:pic>
        <p:sp>
          <p:nvSpPr>
            <p:cNvPr id="4" name="TextBox 3">
              <a:extLst>
                <a:ext uri="{FF2B5EF4-FFF2-40B4-BE49-F238E27FC236}">
                  <a16:creationId xmlns:a16="http://schemas.microsoft.com/office/drawing/2014/main" id="{5ABDC13D-4E41-3F34-0A2E-E2AA8B6CE368}"/>
                </a:ext>
              </a:extLst>
            </p:cNvPr>
            <p:cNvSpPr txBox="1"/>
            <p:nvPr/>
          </p:nvSpPr>
          <p:spPr>
            <a:xfrm>
              <a:off x="2032109" y="-3298"/>
              <a:ext cx="5278822" cy="369332"/>
            </a:xfrm>
            <a:prstGeom prst="rect">
              <a:avLst/>
            </a:prstGeom>
            <a:noFill/>
          </p:spPr>
          <p:txBody>
            <a:bodyPr wrap="square">
              <a:spAutoFit/>
            </a:bodyPr>
            <a:lstStyle/>
            <a:p>
              <a:r>
                <a:rPr lang="tr-TR" sz="1800" b="1" dirty="0">
                  <a:solidFill>
                    <a:srgbClr val="000000"/>
                  </a:solidFill>
                  <a:effectLst/>
                  <a:latin typeface="Calibri" panose="020F0502020204030204" pitchFamily="34" charset="0"/>
                  <a:ea typeface="Times New Roman" panose="02020603050405020304" pitchFamily="18" charset="0"/>
                </a:rPr>
                <a:t>Metal Emtialar  -  </a:t>
              </a:r>
              <a:r>
                <a:rPr lang="en-US" sz="1800" b="1" dirty="0" err="1">
                  <a:solidFill>
                    <a:srgbClr val="000000"/>
                  </a:solidFill>
                  <a:effectLst/>
                  <a:latin typeface="Calibri" panose="020F0502020204030204" pitchFamily="34" charset="0"/>
                  <a:ea typeface="Times New Roman" panose="02020603050405020304" pitchFamily="18" charset="0"/>
                </a:rPr>
                <a:t>Dış</a:t>
              </a:r>
              <a:r>
                <a:rPr lang="en-US" sz="1800" b="1" dirty="0">
                  <a:solidFill>
                    <a:srgbClr val="000000"/>
                  </a:solidFill>
                  <a:effectLst/>
                  <a:latin typeface="Calibri" panose="020F0502020204030204" pitchFamily="34" charset="0"/>
                  <a:ea typeface="Times New Roman" panose="02020603050405020304" pitchFamily="18" charset="0"/>
                </a:rPr>
                <a:t> </a:t>
              </a:r>
              <a:r>
                <a:rPr lang="en-US" sz="1800" b="1" dirty="0" err="1">
                  <a:solidFill>
                    <a:srgbClr val="000000"/>
                  </a:solidFill>
                  <a:effectLst/>
                  <a:latin typeface="Calibri" panose="020F0502020204030204" pitchFamily="34" charset="0"/>
                  <a:ea typeface="Times New Roman" panose="02020603050405020304" pitchFamily="18" charset="0"/>
                </a:rPr>
                <a:t>Ticaret</a:t>
              </a:r>
              <a:r>
                <a:rPr lang="en-US" sz="1800" b="1" dirty="0">
                  <a:solidFill>
                    <a:srgbClr val="000000"/>
                  </a:solidFill>
                  <a:effectLst/>
                  <a:latin typeface="Calibri" panose="020F0502020204030204" pitchFamily="34" charset="0"/>
                  <a:ea typeface="Times New Roman" panose="02020603050405020304" pitchFamily="18" charset="0"/>
                </a:rPr>
                <a:t> İRDELEMESİ</a:t>
              </a:r>
              <a:r>
                <a:rPr lang="tr-TR" sz="1800" b="1" dirty="0">
                  <a:solidFill>
                    <a:srgbClr val="000000"/>
                  </a:solidFill>
                  <a:effectLst/>
                  <a:latin typeface="Calibri" panose="020F0502020204030204" pitchFamily="34" charset="0"/>
                  <a:ea typeface="Times New Roman" panose="02020603050405020304" pitchFamily="18" charset="0"/>
                </a:rPr>
                <a:t>  (ÖZET)</a:t>
              </a:r>
              <a:endParaRPr lang="en-US" dirty="0"/>
            </a:p>
          </p:txBody>
        </p:sp>
      </p:grpSp>
      <p:sp>
        <p:nvSpPr>
          <p:cNvPr id="2" name="TextBox 1">
            <a:extLst>
              <a:ext uri="{FF2B5EF4-FFF2-40B4-BE49-F238E27FC236}">
                <a16:creationId xmlns:a16="http://schemas.microsoft.com/office/drawing/2014/main" id="{05B095B3-3BE5-4C87-22F9-0A7DD7FAD7F0}"/>
              </a:ext>
            </a:extLst>
          </p:cNvPr>
          <p:cNvSpPr txBox="1"/>
          <p:nvPr/>
        </p:nvSpPr>
        <p:spPr>
          <a:xfrm>
            <a:off x="2431311" y="6608579"/>
            <a:ext cx="4281377"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363548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6D91DE-8789-F59A-7F35-91F513ED0C9F}"/>
              </a:ext>
            </a:extLst>
          </p:cNvPr>
          <p:cNvPicPr>
            <a:picLocks noChangeAspect="1"/>
          </p:cNvPicPr>
          <p:nvPr/>
        </p:nvPicPr>
        <p:blipFill>
          <a:blip r:embed="rId2"/>
          <a:stretch>
            <a:fillRect/>
          </a:stretch>
        </p:blipFill>
        <p:spPr>
          <a:xfrm>
            <a:off x="4705848" y="2471406"/>
            <a:ext cx="1168548" cy="3939901"/>
          </a:xfrm>
          <a:prstGeom prst="rect">
            <a:avLst/>
          </a:prstGeom>
        </p:spPr>
      </p:pic>
      <p:pic>
        <p:nvPicPr>
          <p:cNvPr id="11" name="Picture 10">
            <a:extLst>
              <a:ext uri="{FF2B5EF4-FFF2-40B4-BE49-F238E27FC236}">
                <a16:creationId xmlns:a16="http://schemas.microsoft.com/office/drawing/2014/main" id="{F2421BDE-D049-D3B1-C6FB-A77ED990C54E}"/>
              </a:ext>
            </a:extLst>
          </p:cNvPr>
          <p:cNvPicPr>
            <a:picLocks noChangeAspect="1"/>
          </p:cNvPicPr>
          <p:nvPr/>
        </p:nvPicPr>
        <p:blipFill>
          <a:blip r:embed="rId3"/>
          <a:stretch>
            <a:fillRect/>
          </a:stretch>
        </p:blipFill>
        <p:spPr>
          <a:xfrm>
            <a:off x="5865264" y="2471405"/>
            <a:ext cx="986949" cy="3939901"/>
          </a:xfrm>
          <a:prstGeom prst="rect">
            <a:avLst/>
          </a:prstGeom>
        </p:spPr>
      </p:pic>
      <p:pic>
        <p:nvPicPr>
          <p:cNvPr id="13" name="Picture 12">
            <a:extLst>
              <a:ext uri="{FF2B5EF4-FFF2-40B4-BE49-F238E27FC236}">
                <a16:creationId xmlns:a16="http://schemas.microsoft.com/office/drawing/2014/main" id="{A65D2DB2-FFBB-4B09-F773-AF01C2267976}"/>
              </a:ext>
            </a:extLst>
          </p:cNvPr>
          <p:cNvPicPr>
            <a:picLocks noChangeAspect="1"/>
          </p:cNvPicPr>
          <p:nvPr/>
        </p:nvPicPr>
        <p:blipFill>
          <a:blip r:embed="rId4"/>
          <a:stretch>
            <a:fillRect/>
          </a:stretch>
        </p:blipFill>
        <p:spPr>
          <a:xfrm>
            <a:off x="6909080" y="2471405"/>
            <a:ext cx="1073801" cy="3939901"/>
          </a:xfrm>
          <a:prstGeom prst="rect">
            <a:avLst/>
          </a:prstGeom>
          <a:effectLst>
            <a:glow rad="127000">
              <a:srgbClr val="99FF66"/>
            </a:glow>
          </a:effectLst>
        </p:spPr>
      </p:pic>
      <p:sp>
        <p:nvSpPr>
          <p:cNvPr id="16" name="TextBox 15">
            <a:extLst>
              <a:ext uri="{FF2B5EF4-FFF2-40B4-BE49-F238E27FC236}">
                <a16:creationId xmlns:a16="http://schemas.microsoft.com/office/drawing/2014/main" id="{DEC3800C-F145-C546-C815-E5E45D90EC48}"/>
              </a:ext>
            </a:extLst>
          </p:cNvPr>
          <p:cNvSpPr txBox="1"/>
          <p:nvPr/>
        </p:nvSpPr>
        <p:spPr>
          <a:xfrm>
            <a:off x="0" y="94274"/>
            <a:ext cx="5983013" cy="276999"/>
          </a:xfrm>
          <a:prstGeom prst="rect">
            <a:avLst/>
          </a:prstGeom>
          <a:solidFill>
            <a:srgbClr val="FFFF00"/>
          </a:solidFill>
        </p:spPr>
        <p:txBody>
          <a:bodyPr wrap="square">
            <a:spAutoFit/>
          </a:bodyPr>
          <a:lstStyle/>
          <a:p>
            <a:pPr algn="ctr"/>
            <a:r>
              <a:rPr lang="tr-TR" sz="1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2022-2020 yılları </a:t>
            </a:r>
            <a:r>
              <a:rPr lang="tr-TR" sz="1200" b="1" i="1"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(3 Yıl) Ortalama </a:t>
            </a:r>
            <a:r>
              <a:rPr lang="tr-TR" sz="12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Dış Ticaret verileri (HS 6 – HS 12/GTİP) -TUİK Veri tabanı</a:t>
            </a:r>
            <a:endParaRPr lang="en-US" sz="1200" dirty="0">
              <a:solidFill>
                <a:srgbClr val="0000CC"/>
              </a:solidFill>
            </a:endParaRPr>
          </a:p>
        </p:txBody>
      </p:sp>
      <p:sp>
        <p:nvSpPr>
          <p:cNvPr id="17" name="TextBox 16">
            <a:extLst>
              <a:ext uri="{FF2B5EF4-FFF2-40B4-BE49-F238E27FC236}">
                <a16:creationId xmlns:a16="http://schemas.microsoft.com/office/drawing/2014/main" id="{F1C6D7C7-7F25-4C5E-737B-84C16C431512}"/>
              </a:ext>
            </a:extLst>
          </p:cNvPr>
          <p:cNvSpPr txBox="1"/>
          <p:nvPr/>
        </p:nvSpPr>
        <p:spPr>
          <a:xfrm>
            <a:off x="1534447" y="499637"/>
            <a:ext cx="3237517" cy="646331"/>
          </a:xfrm>
          <a:prstGeom prst="rect">
            <a:avLst/>
          </a:prstGeom>
          <a:noFill/>
        </p:spPr>
        <p:txBody>
          <a:bodyPr wrap="square">
            <a:spAutoFit/>
          </a:bodyPr>
          <a:lstStyle/>
          <a:p>
            <a:pPr algn="ctr"/>
            <a:r>
              <a:rPr lang="tr-TR" sz="1800" b="1" dirty="0">
                <a:solidFill>
                  <a:srgbClr val="0000CC"/>
                </a:solidFill>
                <a:effectLst/>
                <a:latin typeface="Calibri" panose="020F0502020204030204" pitchFamily="34" charset="0"/>
                <a:ea typeface="Times New Roman" panose="02020603050405020304" pitchFamily="18" charset="0"/>
              </a:rPr>
              <a:t>HAMMADDE Emtiaları</a:t>
            </a:r>
          </a:p>
          <a:p>
            <a:pPr algn="ctr"/>
            <a:r>
              <a:rPr lang="tr-TR" sz="1800" b="1" dirty="0">
                <a:solidFill>
                  <a:srgbClr val="0000CC"/>
                </a:solidFill>
                <a:effectLst/>
                <a:latin typeface="Calibri" panose="020F0502020204030204" pitchFamily="34" charset="0"/>
                <a:ea typeface="Times New Roman" panose="02020603050405020304" pitchFamily="18" charset="0"/>
              </a:rPr>
              <a:t>Başlıca </a:t>
            </a:r>
            <a:r>
              <a:rPr lang="en-US" sz="1800" b="1" dirty="0" err="1">
                <a:solidFill>
                  <a:srgbClr val="0000CC"/>
                </a:solidFill>
                <a:effectLst/>
                <a:latin typeface="Calibri" panose="020F0502020204030204" pitchFamily="34" charset="0"/>
                <a:ea typeface="Times New Roman" panose="02020603050405020304" pitchFamily="18" charset="0"/>
              </a:rPr>
              <a:t>Dış</a:t>
            </a:r>
            <a:r>
              <a:rPr lang="en-US" sz="1800" b="1" dirty="0">
                <a:solidFill>
                  <a:srgbClr val="0000CC"/>
                </a:solidFill>
                <a:effectLst/>
                <a:latin typeface="Calibri" panose="020F0502020204030204" pitchFamily="34" charset="0"/>
                <a:ea typeface="Times New Roman" panose="02020603050405020304" pitchFamily="18" charset="0"/>
              </a:rPr>
              <a:t> </a:t>
            </a:r>
            <a:r>
              <a:rPr lang="en-US" sz="1800" b="1" dirty="0" err="1">
                <a:solidFill>
                  <a:srgbClr val="0000CC"/>
                </a:solidFill>
                <a:effectLst/>
                <a:latin typeface="Calibri" panose="020F0502020204030204" pitchFamily="34" charset="0"/>
                <a:ea typeface="Times New Roman" panose="02020603050405020304" pitchFamily="18" charset="0"/>
              </a:rPr>
              <a:t>Ticaret</a:t>
            </a:r>
            <a:r>
              <a:rPr lang="tr-TR" sz="1800" b="1" dirty="0">
                <a:solidFill>
                  <a:srgbClr val="0000CC"/>
                </a:solidFill>
                <a:effectLst/>
                <a:latin typeface="Calibri" panose="020F0502020204030204" pitchFamily="34" charset="0"/>
                <a:ea typeface="Times New Roman" panose="02020603050405020304" pitchFamily="18" charset="0"/>
              </a:rPr>
              <a:t> Göstergeleri</a:t>
            </a:r>
            <a:endParaRPr lang="en-US" dirty="0">
              <a:solidFill>
                <a:srgbClr val="0000CC"/>
              </a:solidFill>
            </a:endParaRPr>
          </a:p>
        </p:txBody>
      </p:sp>
      <p:grpSp>
        <p:nvGrpSpPr>
          <p:cNvPr id="4" name="Group 3">
            <a:extLst>
              <a:ext uri="{FF2B5EF4-FFF2-40B4-BE49-F238E27FC236}">
                <a16:creationId xmlns:a16="http://schemas.microsoft.com/office/drawing/2014/main" id="{B4A040D6-46F4-831C-0808-D4F8CC9047BA}"/>
              </a:ext>
            </a:extLst>
          </p:cNvPr>
          <p:cNvGrpSpPr/>
          <p:nvPr/>
        </p:nvGrpSpPr>
        <p:grpSpPr>
          <a:xfrm>
            <a:off x="435355" y="1418897"/>
            <a:ext cx="4238238" cy="4992411"/>
            <a:chOff x="435355" y="1418897"/>
            <a:chExt cx="4238238" cy="4992411"/>
          </a:xfrm>
        </p:grpSpPr>
        <p:pic>
          <p:nvPicPr>
            <p:cNvPr id="5" name="Picture 4">
              <a:extLst>
                <a:ext uri="{FF2B5EF4-FFF2-40B4-BE49-F238E27FC236}">
                  <a16:creationId xmlns:a16="http://schemas.microsoft.com/office/drawing/2014/main" id="{96A3B7EC-6D75-32B4-4F1F-F893AB629FE1}"/>
                </a:ext>
              </a:extLst>
            </p:cNvPr>
            <p:cNvPicPr>
              <a:picLocks noChangeAspect="1"/>
            </p:cNvPicPr>
            <p:nvPr/>
          </p:nvPicPr>
          <p:blipFill>
            <a:blip r:embed="rId5"/>
            <a:stretch>
              <a:fillRect/>
            </a:stretch>
          </p:blipFill>
          <p:spPr>
            <a:xfrm>
              <a:off x="2297331" y="2471407"/>
              <a:ext cx="1373833" cy="3939901"/>
            </a:xfrm>
            <a:prstGeom prst="rect">
              <a:avLst/>
            </a:prstGeom>
          </p:spPr>
        </p:pic>
        <p:pic>
          <p:nvPicPr>
            <p:cNvPr id="7" name="Picture 6">
              <a:extLst>
                <a:ext uri="{FF2B5EF4-FFF2-40B4-BE49-F238E27FC236}">
                  <a16:creationId xmlns:a16="http://schemas.microsoft.com/office/drawing/2014/main" id="{80B84618-ECCA-42C5-F5A6-864714539AED}"/>
                </a:ext>
              </a:extLst>
            </p:cNvPr>
            <p:cNvPicPr>
              <a:picLocks noChangeAspect="1"/>
            </p:cNvPicPr>
            <p:nvPr/>
          </p:nvPicPr>
          <p:blipFill>
            <a:blip r:embed="rId6"/>
            <a:stretch>
              <a:fillRect/>
            </a:stretch>
          </p:blipFill>
          <p:spPr>
            <a:xfrm>
              <a:off x="3702435" y="2471407"/>
              <a:ext cx="971158" cy="3939901"/>
            </a:xfrm>
            <a:prstGeom prst="rect">
              <a:avLst/>
            </a:prstGeom>
          </p:spPr>
        </p:pic>
        <p:grpSp>
          <p:nvGrpSpPr>
            <p:cNvPr id="23" name="Group 22">
              <a:extLst>
                <a:ext uri="{FF2B5EF4-FFF2-40B4-BE49-F238E27FC236}">
                  <a16:creationId xmlns:a16="http://schemas.microsoft.com/office/drawing/2014/main" id="{2585BBB2-6A71-E2ED-9797-3B9BC5201DCF}"/>
                </a:ext>
              </a:extLst>
            </p:cNvPr>
            <p:cNvGrpSpPr/>
            <p:nvPr/>
          </p:nvGrpSpPr>
          <p:grpSpPr>
            <a:xfrm>
              <a:off x="435355" y="1418897"/>
              <a:ext cx="2353335" cy="4992411"/>
              <a:chOff x="435355" y="1418897"/>
              <a:chExt cx="2353335" cy="4992411"/>
            </a:xfrm>
          </p:grpSpPr>
          <p:pic>
            <p:nvPicPr>
              <p:cNvPr id="3" name="Picture 2">
                <a:extLst>
                  <a:ext uri="{FF2B5EF4-FFF2-40B4-BE49-F238E27FC236}">
                    <a16:creationId xmlns:a16="http://schemas.microsoft.com/office/drawing/2014/main" id="{78BD1294-4973-AD18-BC3D-492B52E2BDA5}"/>
                  </a:ext>
                </a:extLst>
              </p:cNvPr>
              <p:cNvPicPr>
                <a:picLocks noChangeAspect="1"/>
              </p:cNvPicPr>
              <p:nvPr/>
            </p:nvPicPr>
            <p:blipFill>
              <a:blip r:embed="rId7"/>
              <a:stretch>
                <a:fillRect/>
              </a:stretch>
            </p:blipFill>
            <p:spPr>
              <a:xfrm>
                <a:off x="435355" y="2471407"/>
                <a:ext cx="1839673" cy="3939901"/>
              </a:xfrm>
              <a:prstGeom prst="rect">
                <a:avLst/>
              </a:prstGeom>
            </p:spPr>
          </p:pic>
          <p:sp>
            <p:nvSpPr>
              <p:cNvPr id="20" name="Callout: Down Arrow 19">
                <a:extLst>
                  <a:ext uri="{FF2B5EF4-FFF2-40B4-BE49-F238E27FC236}">
                    <a16:creationId xmlns:a16="http://schemas.microsoft.com/office/drawing/2014/main" id="{DBC68DBE-8A9A-F467-E28F-F28C7CD23113}"/>
                  </a:ext>
                </a:extLst>
              </p:cNvPr>
              <p:cNvSpPr/>
              <p:nvPr/>
            </p:nvSpPr>
            <p:spPr>
              <a:xfrm>
                <a:off x="655090" y="1418897"/>
                <a:ext cx="2133600" cy="1052508"/>
              </a:xfrm>
              <a:prstGeom prst="downArrowCallout">
                <a:avLst/>
              </a:prstGeom>
              <a:solidFill>
                <a:srgbClr val="33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tr-TR" b="1" dirty="0"/>
                  <a:t>Başlıca Dış Ticaret</a:t>
                </a:r>
              </a:p>
              <a:p>
                <a:pPr algn="ctr">
                  <a:lnSpc>
                    <a:spcPct val="80000"/>
                  </a:lnSpc>
                </a:pPr>
                <a:r>
                  <a:rPr lang="tr-TR" b="1" dirty="0"/>
                  <a:t>(İhracat – İthalat)</a:t>
                </a:r>
              </a:p>
              <a:p>
                <a:pPr algn="ctr">
                  <a:lnSpc>
                    <a:spcPct val="80000"/>
                  </a:lnSpc>
                </a:pPr>
                <a:r>
                  <a:rPr lang="tr-TR" b="1" dirty="0"/>
                  <a:t>Tonajları</a:t>
                </a:r>
                <a:endParaRPr lang="en-US" b="1" dirty="0"/>
              </a:p>
            </p:txBody>
          </p:sp>
        </p:grpSp>
      </p:grpSp>
      <p:grpSp>
        <p:nvGrpSpPr>
          <p:cNvPr id="22" name="Group 21">
            <a:extLst>
              <a:ext uri="{FF2B5EF4-FFF2-40B4-BE49-F238E27FC236}">
                <a16:creationId xmlns:a16="http://schemas.microsoft.com/office/drawing/2014/main" id="{66173F0B-29E8-6FB3-3A15-039BC2EEC259}"/>
              </a:ext>
            </a:extLst>
          </p:cNvPr>
          <p:cNvGrpSpPr/>
          <p:nvPr/>
        </p:nvGrpSpPr>
        <p:grpSpPr>
          <a:xfrm>
            <a:off x="4170445" y="502748"/>
            <a:ext cx="4111191" cy="1697418"/>
            <a:chOff x="2858749" y="420009"/>
            <a:chExt cx="4111191" cy="1697418"/>
          </a:xfrm>
        </p:grpSpPr>
        <p:pic>
          <p:nvPicPr>
            <p:cNvPr id="15" name="Picture 14">
              <a:extLst>
                <a:ext uri="{FF2B5EF4-FFF2-40B4-BE49-F238E27FC236}">
                  <a16:creationId xmlns:a16="http://schemas.microsoft.com/office/drawing/2014/main" id="{4261268B-12A8-B335-D959-44CA98C2647D}"/>
                </a:ext>
              </a:extLst>
            </p:cNvPr>
            <p:cNvPicPr>
              <a:picLocks noChangeAspect="1"/>
            </p:cNvPicPr>
            <p:nvPr/>
          </p:nvPicPr>
          <p:blipFill>
            <a:blip r:embed="rId8"/>
            <a:stretch>
              <a:fillRect/>
            </a:stretch>
          </p:blipFill>
          <p:spPr>
            <a:xfrm>
              <a:off x="4572000" y="420009"/>
              <a:ext cx="2397940" cy="1697418"/>
            </a:xfrm>
            <a:prstGeom prst="rect">
              <a:avLst/>
            </a:prstGeom>
          </p:spPr>
        </p:pic>
        <p:sp>
          <p:nvSpPr>
            <p:cNvPr id="21" name="Callout: Right Arrow 20">
              <a:extLst>
                <a:ext uri="{FF2B5EF4-FFF2-40B4-BE49-F238E27FC236}">
                  <a16:creationId xmlns:a16="http://schemas.microsoft.com/office/drawing/2014/main" id="{104D91B8-E669-D403-DDFC-E01C0BC160E6}"/>
                </a:ext>
              </a:extLst>
            </p:cNvPr>
            <p:cNvSpPr/>
            <p:nvPr/>
          </p:nvSpPr>
          <p:spPr>
            <a:xfrm>
              <a:off x="2858749" y="1191594"/>
              <a:ext cx="1687372" cy="581103"/>
            </a:xfrm>
            <a:prstGeom prst="rightArrowCallout">
              <a:avLst>
                <a:gd name="adj1" fmla="val 25000"/>
                <a:gd name="adj2" fmla="val 25000"/>
                <a:gd name="adj3" fmla="val 25000"/>
                <a:gd name="adj4" fmla="val 7868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t>Konsolide Dış Ticaret</a:t>
              </a:r>
              <a:endParaRPr lang="en-US" b="1" dirty="0"/>
            </a:p>
          </p:txBody>
        </p:sp>
      </p:grpSp>
      <p:sp>
        <p:nvSpPr>
          <p:cNvPr id="2" name="TextBox 1">
            <a:extLst>
              <a:ext uri="{FF2B5EF4-FFF2-40B4-BE49-F238E27FC236}">
                <a16:creationId xmlns:a16="http://schemas.microsoft.com/office/drawing/2014/main" id="{4B8FBE38-8BFF-F1E7-809A-8277C742C9DC}"/>
              </a:ext>
            </a:extLst>
          </p:cNvPr>
          <p:cNvSpPr txBox="1"/>
          <p:nvPr/>
        </p:nvSpPr>
        <p:spPr>
          <a:xfrm>
            <a:off x="2316847" y="6678903"/>
            <a:ext cx="4510305"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11099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out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D0E5B5F-3CE9-BDA1-A2A7-6E453070B591}"/>
              </a:ext>
            </a:extLst>
          </p:cNvPr>
          <p:cNvSpPr/>
          <p:nvPr/>
        </p:nvSpPr>
        <p:spPr>
          <a:xfrm>
            <a:off x="304798" y="115614"/>
            <a:ext cx="1881353" cy="378371"/>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00CC"/>
                </a:solidFill>
              </a:rPr>
              <a:t>Son Söz Olarak:</a:t>
            </a:r>
            <a:endParaRPr lang="en-US" b="1" dirty="0">
              <a:solidFill>
                <a:srgbClr val="0000CC"/>
              </a:solidFill>
            </a:endParaRPr>
          </a:p>
        </p:txBody>
      </p:sp>
      <p:sp>
        <p:nvSpPr>
          <p:cNvPr id="7" name="TextBox 6">
            <a:extLst>
              <a:ext uri="{FF2B5EF4-FFF2-40B4-BE49-F238E27FC236}">
                <a16:creationId xmlns:a16="http://schemas.microsoft.com/office/drawing/2014/main" id="{1DEEC673-CD06-6C00-BC1D-06D7AD727F72}"/>
              </a:ext>
            </a:extLst>
          </p:cNvPr>
          <p:cNvSpPr txBox="1"/>
          <p:nvPr/>
        </p:nvSpPr>
        <p:spPr>
          <a:xfrm>
            <a:off x="2843733" y="55138"/>
            <a:ext cx="3983419" cy="496867"/>
          </a:xfrm>
          <a:prstGeom prst="rect">
            <a:avLst/>
          </a:prstGeom>
          <a:noFill/>
        </p:spPr>
        <p:txBody>
          <a:bodyPr wrap="square" rtlCol="0">
            <a:spAutoFit/>
          </a:bodyPr>
          <a:lstStyle/>
          <a:p>
            <a:pPr algn="ctr">
              <a:lnSpc>
                <a:spcPct val="120000"/>
              </a:lnSpc>
            </a:pPr>
            <a:r>
              <a:rPr lang="tr-TR" sz="2000" b="1" dirty="0"/>
              <a:t>‘‘</a:t>
            </a:r>
            <a:r>
              <a:rPr lang="tr-TR" sz="2400" b="1" dirty="0">
                <a:solidFill>
                  <a:srgbClr val="0000CC"/>
                </a:solidFill>
                <a:latin typeface="Times New Roman" panose="02020603050405020304" pitchFamily="18" charset="0"/>
                <a:cs typeface="Times New Roman" panose="02020603050405020304" pitchFamily="18" charset="0"/>
              </a:rPr>
              <a:t>DIŞ TİCARET Röntgeni</a:t>
            </a:r>
            <a:r>
              <a:rPr lang="tr-TR" sz="2000" b="1" dirty="0">
                <a:latin typeface="Times New Roman" panose="02020603050405020304" pitchFamily="18" charset="0"/>
                <a:cs typeface="Times New Roman" panose="02020603050405020304" pitchFamily="18" charset="0"/>
              </a:rPr>
              <a:t>’’</a:t>
            </a:r>
            <a:endParaRPr lang="en-US" sz="2000" b="1" i="1" dirty="0"/>
          </a:p>
        </p:txBody>
      </p:sp>
      <p:sp>
        <p:nvSpPr>
          <p:cNvPr id="3" name="TextBox 2">
            <a:extLst>
              <a:ext uri="{FF2B5EF4-FFF2-40B4-BE49-F238E27FC236}">
                <a16:creationId xmlns:a16="http://schemas.microsoft.com/office/drawing/2014/main" id="{95E49BAE-6A75-271A-E887-71816B0596E5}"/>
              </a:ext>
            </a:extLst>
          </p:cNvPr>
          <p:cNvSpPr txBox="1"/>
          <p:nvPr/>
        </p:nvSpPr>
        <p:spPr>
          <a:xfrm>
            <a:off x="2316847" y="6634299"/>
            <a:ext cx="4510305"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
        <p:nvSpPr>
          <p:cNvPr id="4" name="TextBox 3">
            <a:extLst>
              <a:ext uri="{FF2B5EF4-FFF2-40B4-BE49-F238E27FC236}">
                <a16:creationId xmlns:a16="http://schemas.microsoft.com/office/drawing/2014/main" id="{1E17EB93-D482-528C-C69E-AB12224EEECD}"/>
              </a:ext>
            </a:extLst>
          </p:cNvPr>
          <p:cNvSpPr txBox="1"/>
          <p:nvPr/>
        </p:nvSpPr>
        <p:spPr>
          <a:xfrm>
            <a:off x="588582" y="493985"/>
            <a:ext cx="8250620" cy="1914370"/>
          </a:xfrm>
          <a:prstGeom prst="rect">
            <a:avLst/>
          </a:prstGeom>
          <a:noFill/>
        </p:spPr>
        <p:txBody>
          <a:bodyPr wrap="square" rtlCol="0">
            <a:spAutoFit/>
          </a:bodyPr>
          <a:lstStyle/>
          <a:p>
            <a:pPr algn="ctr">
              <a:lnSpc>
                <a:spcPct val="120000"/>
              </a:lnSpc>
            </a:pPr>
            <a:r>
              <a:rPr lang="tr-TR" sz="2000" b="1" dirty="0"/>
              <a:t>Bu </a:t>
            </a:r>
            <a:r>
              <a:rPr lang="tr-TR" sz="2000" b="1" dirty="0">
                <a:solidFill>
                  <a:srgbClr val="FF0000"/>
                </a:solidFill>
              </a:rPr>
              <a:t>TONAJ AÇIKLIKLARINI</a:t>
            </a:r>
          </a:p>
          <a:p>
            <a:pPr algn="ctr">
              <a:lnSpc>
                <a:spcPct val="120000"/>
              </a:lnSpc>
            </a:pPr>
            <a:r>
              <a:rPr lang="tr-TR" sz="2000" b="1" dirty="0"/>
              <a:t>halihazırda temin edebiliyor OLABİLİRİZ; </a:t>
            </a:r>
          </a:p>
          <a:p>
            <a:pPr algn="ctr">
              <a:lnSpc>
                <a:spcPct val="120000"/>
              </a:lnSpc>
            </a:pPr>
            <a:r>
              <a:rPr lang="tr-TR" sz="2000" b="1" u="sng" dirty="0">
                <a:solidFill>
                  <a:srgbClr val="FF0000"/>
                </a:solidFill>
              </a:rPr>
              <a:t>ancak</a:t>
            </a:r>
          </a:p>
          <a:p>
            <a:pPr algn="ctr">
              <a:lnSpc>
                <a:spcPct val="120000"/>
              </a:lnSpc>
            </a:pPr>
            <a:r>
              <a:rPr lang="tr-TR" sz="2000" b="1" dirty="0"/>
              <a:t>önümüzdeki yıllarda ihtiyaç miktarları arttığında,</a:t>
            </a:r>
          </a:p>
          <a:p>
            <a:pPr algn="ctr">
              <a:lnSpc>
                <a:spcPct val="120000"/>
              </a:lnSpc>
            </a:pPr>
            <a:r>
              <a:rPr lang="tr-TR" sz="2000" b="1" dirty="0"/>
              <a:t>Global Pazarlarda, bunların ÇOĞUNUN TEDARİĞİNDE sorunlar yaşanabilir…… </a:t>
            </a:r>
            <a:endParaRPr lang="en-US" sz="2000" b="1" i="1" dirty="0"/>
          </a:p>
        </p:txBody>
      </p:sp>
      <p:sp>
        <p:nvSpPr>
          <p:cNvPr id="5" name="TextBox 4">
            <a:extLst>
              <a:ext uri="{FF2B5EF4-FFF2-40B4-BE49-F238E27FC236}">
                <a16:creationId xmlns:a16="http://schemas.microsoft.com/office/drawing/2014/main" id="{1E4B9E79-BF0C-D9D2-721F-B5078FCEA666}"/>
              </a:ext>
            </a:extLst>
          </p:cNvPr>
          <p:cNvSpPr txBox="1"/>
          <p:nvPr/>
        </p:nvSpPr>
        <p:spPr>
          <a:xfrm>
            <a:off x="1963435" y="2297705"/>
            <a:ext cx="5451516" cy="866199"/>
          </a:xfrm>
          <a:prstGeom prst="rect">
            <a:avLst/>
          </a:prstGeom>
          <a:noFill/>
        </p:spPr>
        <p:txBody>
          <a:bodyPr wrap="square" rtlCol="0">
            <a:spAutoFit/>
          </a:bodyPr>
          <a:lstStyle/>
          <a:p>
            <a:pPr algn="ctr">
              <a:lnSpc>
                <a:spcPct val="120000"/>
              </a:lnSpc>
            </a:pPr>
            <a:r>
              <a:rPr lang="tr-TR" sz="2000" b="1" dirty="0" err="1"/>
              <a:t>Herbir</a:t>
            </a:r>
            <a:r>
              <a:rPr lang="tr-TR" sz="2000" b="1" dirty="0"/>
              <a:t> Emtia kalemi için</a:t>
            </a:r>
          </a:p>
          <a:p>
            <a:pPr algn="ctr">
              <a:lnSpc>
                <a:spcPct val="120000"/>
              </a:lnSpc>
            </a:pPr>
            <a:r>
              <a:rPr lang="tr-TR" sz="2000" b="1" dirty="0"/>
              <a:t>‘‘</a:t>
            </a:r>
            <a:r>
              <a:rPr lang="tr-TR" sz="2400" b="1" dirty="0">
                <a:solidFill>
                  <a:srgbClr val="0000CC"/>
                </a:solidFill>
                <a:latin typeface="Times New Roman" panose="02020603050405020304" pitchFamily="18" charset="0"/>
                <a:cs typeface="Times New Roman" panose="02020603050405020304" pitchFamily="18" charset="0"/>
              </a:rPr>
              <a:t>MR düzeyinde değerlendirmeler !!!!</a:t>
            </a:r>
            <a:r>
              <a:rPr lang="tr-TR" sz="2000" b="1" dirty="0">
                <a:latin typeface="Times New Roman" panose="02020603050405020304" pitchFamily="18" charset="0"/>
                <a:cs typeface="Times New Roman" panose="02020603050405020304" pitchFamily="18" charset="0"/>
              </a:rPr>
              <a:t>’’</a:t>
            </a:r>
            <a:endParaRPr lang="en-US" sz="2000" b="1" i="1" dirty="0"/>
          </a:p>
        </p:txBody>
      </p:sp>
      <p:pic>
        <p:nvPicPr>
          <p:cNvPr id="6" name="Picture 5">
            <a:extLst>
              <a:ext uri="{FF2B5EF4-FFF2-40B4-BE49-F238E27FC236}">
                <a16:creationId xmlns:a16="http://schemas.microsoft.com/office/drawing/2014/main" id="{D9C512B4-5603-B7A2-5085-262C63A4B777}"/>
              </a:ext>
            </a:extLst>
          </p:cNvPr>
          <p:cNvPicPr>
            <a:picLocks noChangeAspect="1"/>
          </p:cNvPicPr>
          <p:nvPr/>
        </p:nvPicPr>
        <p:blipFill>
          <a:blip r:embed="rId2"/>
          <a:stretch>
            <a:fillRect/>
          </a:stretch>
        </p:blipFill>
        <p:spPr>
          <a:xfrm>
            <a:off x="6528529" y="3460904"/>
            <a:ext cx="1772845" cy="3084621"/>
          </a:xfrm>
          <a:prstGeom prst="rect">
            <a:avLst/>
          </a:prstGeom>
          <a:effectLst>
            <a:glow rad="127000">
              <a:srgbClr val="E91F41"/>
            </a:glow>
          </a:effectLst>
        </p:spPr>
      </p:pic>
      <p:grpSp>
        <p:nvGrpSpPr>
          <p:cNvPr id="8" name="Group 7">
            <a:extLst>
              <a:ext uri="{FF2B5EF4-FFF2-40B4-BE49-F238E27FC236}">
                <a16:creationId xmlns:a16="http://schemas.microsoft.com/office/drawing/2014/main" id="{AAFEA22F-E684-BDF1-2380-23FBB56BD02E}"/>
              </a:ext>
            </a:extLst>
          </p:cNvPr>
          <p:cNvGrpSpPr/>
          <p:nvPr/>
        </p:nvGrpSpPr>
        <p:grpSpPr>
          <a:xfrm>
            <a:off x="493982" y="3255580"/>
            <a:ext cx="5962563" cy="3287131"/>
            <a:chOff x="262758" y="3434250"/>
            <a:chExt cx="5962563" cy="3287131"/>
          </a:xfrm>
        </p:grpSpPr>
        <p:pic>
          <p:nvPicPr>
            <p:cNvPr id="9" name="Picture 8">
              <a:extLst>
                <a:ext uri="{FF2B5EF4-FFF2-40B4-BE49-F238E27FC236}">
                  <a16:creationId xmlns:a16="http://schemas.microsoft.com/office/drawing/2014/main" id="{4023B1A5-0A28-39C4-4C1C-72BCB5D10D37}"/>
                </a:ext>
              </a:extLst>
            </p:cNvPr>
            <p:cNvPicPr>
              <a:picLocks noChangeAspect="1"/>
            </p:cNvPicPr>
            <p:nvPr/>
          </p:nvPicPr>
          <p:blipFill>
            <a:blip r:embed="rId3"/>
            <a:stretch>
              <a:fillRect/>
            </a:stretch>
          </p:blipFill>
          <p:spPr>
            <a:xfrm>
              <a:off x="588581" y="3636760"/>
              <a:ext cx="5636740" cy="3084621"/>
            </a:xfrm>
            <a:prstGeom prst="rect">
              <a:avLst/>
            </a:prstGeom>
          </p:spPr>
        </p:pic>
        <p:sp>
          <p:nvSpPr>
            <p:cNvPr id="10" name="Rectangle: Rounded Corners 9">
              <a:extLst>
                <a:ext uri="{FF2B5EF4-FFF2-40B4-BE49-F238E27FC236}">
                  <a16:creationId xmlns:a16="http://schemas.microsoft.com/office/drawing/2014/main" id="{1FB3B1D3-CC44-35FA-68D8-0C40A5EDAD1B}"/>
                </a:ext>
              </a:extLst>
            </p:cNvPr>
            <p:cNvSpPr/>
            <p:nvPr/>
          </p:nvSpPr>
          <p:spPr>
            <a:xfrm>
              <a:off x="262758" y="3434250"/>
              <a:ext cx="1177160" cy="18918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rgbClr val="0000CC"/>
                  </a:solidFill>
                </a:rPr>
                <a:t>Bir örnek:</a:t>
              </a:r>
              <a:endParaRPr lang="en-US" b="1" dirty="0">
                <a:solidFill>
                  <a:srgbClr val="0000CC"/>
                </a:solidFill>
              </a:endParaRPr>
            </a:p>
          </p:txBody>
        </p:sp>
      </p:grpSp>
    </p:spTree>
    <p:extLst>
      <p:ext uri="{BB962C8B-B14F-4D97-AF65-F5344CB8AC3E}">
        <p14:creationId xmlns:p14="http://schemas.microsoft.com/office/powerpoint/2010/main" val="32229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out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6E5AB02-5F13-EDBD-0832-65CC52088E20}"/>
              </a:ext>
            </a:extLst>
          </p:cNvPr>
          <p:cNvGrpSpPr/>
          <p:nvPr/>
        </p:nvGrpSpPr>
        <p:grpSpPr>
          <a:xfrm>
            <a:off x="987978" y="-3063"/>
            <a:ext cx="6695211" cy="5063089"/>
            <a:chOff x="1364146" y="122828"/>
            <a:chExt cx="6695211" cy="5063089"/>
          </a:xfrm>
        </p:grpSpPr>
        <p:pic>
          <p:nvPicPr>
            <p:cNvPr id="16" name="Picture 15">
              <a:extLst>
                <a:ext uri="{FF2B5EF4-FFF2-40B4-BE49-F238E27FC236}">
                  <a16:creationId xmlns:a16="http://schemas.microsoft.com/office/drawing/2014/main" id="{F0BA701E-7B87-F9E6-D7F4-3FF03812F5DD}"/>
                </a:ext>
              </a:extLst>
            </p:cNvPr>
            <p:cNvPicPr>
              <a:picLocks noChangeAspect="1"/>
            </p:cNvPicPr>
            <p:nvPr/>
          </p:nvPicPr>
          <p:blipFill>
            <a:blip r:embed="rId2"/>
            <a:stretch>
              <a:fillRect/>
            </a:stretch>
          </p:blipFill>
          <p:spPr>
            <a:xfrm>
              <a:off x="1364146" y="2103883"/>
              <a:ext cx="6695211" cy="3082034"/>
            </a:xfrm>
            <a:prstGeom prst="rect">
              <a:avLst/>
            </a:prstGeom>
          </p:spPr>
        </p:pic>
        <p:sp>
          <p:nvSpPr>
            <p:cNvPr id="17" name="TextBox 16">
              <a:extLst>
                <a:ext uri="{FF2B5EF4-FFF2-40B4-BE49-F238E27FC236}">
                  <a16:creationId xmlns:a16="http://schemas.microsoft.com/office/drawing/2014/main" id="{7D4B38EE-8F7B-7734-CE82-00A14D97FEA8}"/>
                </a:ext>
              </a:extLst>
            </p:cNvPr>
            <p:cNvSpPr txBox="1"/>
            <p:nvPr/>
          </p:nvSpPr>
          <p:spPr>
            <a:xfrm>
              <a:off x="2316847" y="122828"/>
              <a:ext cx="4572000" cy="646331"/>
            </a:xfrm>
            <a:prstGeom prst="rect">
              <a:avLst/>
            </a:prstGeom>
            <a:noFill/>
          </p:spPr>
          <p:txBody>
            <a:bodyPr wrap="square">
              <a:spAutoFit/>
            </a:bodyPr>
            <a:lstStyle/>
            <a:p>
              <a:pPr algn="ctr"/>
              <a:r>
                <a:rPr lang="tr-TR" sz="1800" b="1" i="1" dirty="0">
                  <a:effectLst/>
                  <a:latin typeface="Calibri" panose="020F0502020204030204" pitchFamily="34" charset="0"/>
                  <a:ea typeface="Calibri" panose="020F0502020204030204" pitchFamily="34" charset="0"/>
                </a:rPr>
                <a:t>-  </a:t>
              </a:r>
              <a:r>
                <a:rPr lang="tr-TR" sz="1800" b="1" i="1" dirty="0">
                  <a:solidFill>
                    <a:srgbClr val="FF0000"/>
                  </a:solidFill>
                  <a:effectLst/>
                  <a:latin typeface="Calibri" panose="020F0502020204030204" pitchFamily="34" charset="0"/>
                  <a:ea typeface="Calibri" panose="020F0502020204030204" pitchFamily="34" charset="0"/>
                </a:rPr>
                <a:t>KRİTİK</a:t>
              </a:r>
              <a:r>
                <a:rPr lang="tr-TR" sz="1800" b="1" i="1" dirty="0">
                  <a:effectLst/>
                  <a:latin typeface="Calibri" panose="020F0502020204030204" pitchFamily="34" charset="0"/>
                  <a:ea typeface="Calibri" panose="020F0502020204030204" pitchFamily="34" charset="0"/>
                </a:rPr>
                <a:t> – </a:t>
              </a:r>
              <a:r>
                <a:rPr lang="tr-TR" sz="1800" b="1" i="1" dirty="0">
                  <a:solidFill>
                    <a:srgbClr val="CC0099"/>
                  </a:solidFill>
                  <a:effectLst/>
                  <a:latin typeface="Calibri" panose="020F0502020204030204" pitchFamily="34" charset="0"/>
                  <a:ea typeface="Calibri" panose="020F0502020204030204" pitchFamily="34" charset="0"/>
                </a:rPr>
                <a:t>STRATEJİK </a:t>
              </a:r>
              <a:r>
                <a:rPr lang="tr-TR" sz="1800" b="1" i="1" dirty="0">
                  <a:effectLst/>
                  <a:latin typeface="Calibri" panose="020F0502020204030204" pitchFamily="34" charset="0"/>
                  <a:ea typeface="Calibri" panose="020F0502020204030204" pitchFamily="34" charset="0"/>
                </a:rPr>
                <a:t>Hammadde Listesi  -</a:t>
              </a:r>
            </a:p>
            <a:p>
              <a:pPr algn="ctr"/>
              <a:r>
                <a:rPr lang="tr-TR" b="1" i="1" dirty="0">
                  <a:latin typeface="Calibri" panose="020F0502020204030204" pitchFamily="34" charset="0"/>
                </a:rPr>
                <a:t>ÖNGÖRÜLEN </a:t>
              </a:r>
              <a:r>
                <a:rPr lang="tr-TR" b="1" i="1" dirty="0">
                  <a:solidFill>
                    <a:schemeClr val="bg1">
                      <a:lumMod val="75000"/>
                    </a:schemeClr>
                  </a:solidFill>
                  <a:latin typeface="Calibri" panose="020F0502020204030204" pitchFamily="34" charset="0"/>
                </a:rPr>
                <a:t>(önerilen) </a:t>
              </a:r>
              <a:r>
                <a:rPr lang="tr-TR" b="1" i="1" dirty="0">
                  <a:latin typeface="Calibri" panose="020F0502020204030204" pitchFamily="34" charset="0"/>
                </a:rPr>
                <a:t>Devlet Kurumları</a:t>
              </a:r>
              <a:endParaRPr lang="en-US" dirty="0"/>
            </a:p>
          </p:txBody>
        </p:sp>
      </p:grpSp>
      <p:sp>
        <p:nvSpPr>
          <p:cNvPr id="3" name="TextBox 2">
            <a:extLst>
              <a:ext uri="{FF2B5EF4-FFF2-40B4-BE49-F238E27FC236}">
                <a16:creationId xmlns:a16="http://schemas.microsoft.com/office/drawing/2014/main" id="{C6057069-40FA-5070-17E1-F58795DEC5BF}"/>
              </a:ext>
            </a:extLst>
          </p:cNvPr>
          <p:cNvSpPr txBox="1"/>
          <p:nvPr/>
        </p:nvSpPr>
        <p:spPr>
          <a:xfrm>
            <a:off x="2316847" y="6634299"/>
            <a:ext cx="4510305"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
        <p:nvSpPr>
          <p:cNvPr id="7" name="Oval 6">
            <a:extLst>
              <a:ext uri="{FF2B5EF4-FFF2-40B4-BE49-F238E27FC236}">
                <a16:creationId xmlns:a16="http://schemas.microsoft.com/office/drawing/2014/main" id="{3BA9777A-13A8-8C2E-8B00-6732E3AAEC4C}"/>
              </a:ext>
            </a:extLst>
          </p:cNvPr>
          <p:cNvSpPr/>
          <p:nvPr/>
        </p:nvSpPr>
        <p:spPr>
          <a:xfrm rot="786633">
            <a:off x="944716" y="1823418"/>
            <a:ext cx="1148576" cy="3211162"/>
          </a:xfrm>
          <a:prstGeom prst="ellipse">
            <a:avLst/>
          </a:prstGeom>
          <a:solidFill>
            <a:schemeClr val="accent1">
              <a:alpha val="22000"/>
            </a:schemeClr>
          </a:solidFill>
          <a:ln w="63500">
            <a:solidFill>
              <a:srgbClr val="FF0000"/>
            </a:solidFill>
            <a:prstDash val="dash"/>
          </a:ln>
          <a:effectLst>
            <a:glow rad="127000">
              <a:srgbClr val="99FF66">
                <a:alpha val="31000"/>
              </a:srgbClr>
            </a:glow>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tr-TR" sz="2400" b="1" dirty="0">
                <a:solidFill>
                  <a:srgbClr val="FF0000"/>
                </a:solidFill>
              </a:rPr>
              <a:t>Ticaret Bakanlığı</a:t>
            </a:r>
            <a:endParaRPr lang="en-US" sz="2400" b="1" dirty="0">
              <a:solidFill>
                <a:srgbClr val="FF0000"/>
              </a:solidFill>
            </a:endParaRPr>
          </a:p>
        </p:txBody>
      </p:sp>
      <p:sp>
        <p:nvSpPr>
          <p:cNvPr id="8" name="Oval 7">
            <a:extLst>
              <a:ext uri="{FF2B5EF4-FFF2-40B4-BE49-F238E27FC236}">
                <a16:creationId xmlns:a16="http://schemas.microsoft.com/office/drawing/2014/main" id="{1641DE7C-453F-A91C-ADB6-6FA3E07CDF13}"/>
              </a:ext>
            </a:extLst>
          </p:cNvPr>
          <p:cNvSpPr/>
          <p:nvPr/>
        </p:nvSpPr>
        <p:spPr>
          <a:xfrm rot="5400000">
            <a:off x="4350917" y="1492326"/>
            <a:ext cx="914998" cy="6695210"/>
          </a:xfrm>
          <a:prstGeom prst="ellipse">
            <a:avLst/>
          </a:prstGeom>
          <a:solidFill>
            <a:srgbClr val="FFFF00">
              <a:alpha val="44000"/>
            </a:srgbClr>
          </a:solidFill>
          <a:ln w="63500">
            <a:solidFill>
              <a:schemeClr val="accent2">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tr-TR" sz="2400" b="1" dirty="0">
                <a:solidFill>
                  <a:srgbClr val="FF0000"/>
                </a:solidFill>
              </a:rPr>
              <a:t>Sanayi ve Ekonomi Bakanlıkları</a:t>
            </a:r>
            <a:endParaRPr lang="en-US" sz="2400" b="1" dirty="0">
              <a:solidFill>
                <a:srgbClr val="FF0000"/>
              </a:solidFill>
            </a:endParaRPr>
          </a:p>
        </p:txBody>
      </p:sp>
      <p:grpSp>
        <p:nvGrpSpPr>
          <p:cNvPr id="12" name="Group 11">
            <a:extLst>
              <a:ext uri="{FF2B5EF4-FFF2-40B4-BE49-F238E27FC236}">
                <a16:creationId xmlns:a16="http://schemas.microsoft.com/office/drawing/2014/main" id="{971F5E0F-A63D-CDE9-C8CA-EEB02D4E7A40}"/>
              </a:ext>
            </a:extLst>
          </p:cNvPr>
          <p:cNvGrpSpPr/>
          <p:nvPr/>
        </p:nvGrpSpPr>
        <p:grpSpPr>
          <a:xfrm>
            <a:off x="568868" y="1092819"/>
            <a:ext cx="6289517" cy="3931053"/>
            <a:chOff x="568868" y="1092819"/>
            <a:chExt cx="6289517" cy="3931053"/>
          </a:xfrm>
        </p:grpSpPr>
        <p:sp>
          <p:nvSpPr>
            <p:cNvPr id="9" name="Rectangle: Rounded Corners 8">
              <a:extLst>
                <a:ext uri="{FF2B5EF4-FFF2-40B4-BE49-F238E27FC236}">
                  <a16:creationId xmlns:a16="http://schemas.microsoft.com/office/drawing/2014/main" id="{9B131F51-3D90-7695-92AC-21D22DF4352D}"/>
                </a:ext>
              </a:extLst>
            </p:cNvPr>
            <p:cNvSpPr/>
            <p:nvPr/>
          </p:nvSpPr>
          <p:spPr>
            <a:xfrm>
              <a:off x="3501483" y="1092819"/>
              <a:ext cx="2888166" cy="5792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2400" b="1" i="1" dirty="0"/>
                <a:t>DIŞİŞLERİ Bakanlığı</a:t>
              </a:r>
              <a:endParaRPr lang="en-US" sz="2400" b="1" i="1" dirty="0"/>
            </a:p>
          </p:txBody>
        </p:sp>
        <p:sp>
          <p:nvSpPr>
            <p:cNvPr id="10" name="Arrow: Curved Right 9">
              <a:extLst>
                <a:ext uri="{FF2B5EF4-FFF2-40B4-BE49-F238E27FC236}">
                  <a16:creationId xmlns:a16="http://schemas.microsoft.com/office/drawing/2014/main" id="{17B6D461-C35D-2E96-4965-0C487A890D5C}"/>
                </a:ext>
              </a:extLst>
            </p:cNvPr>
            <p:cNvSpPr/>
            <p:nvPr/>
          </p:nvSpPr>
          <p:spPr>
            <a:xfrm rot="2997663">
              <a:off x="1804384" y="468018"/>
              <a:ext cx="772669" cy="324370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urved Right 10">
              <a:extLst>
                <a:ext uri="{FF2B5EF4-FFF2-40B4-BE49-F238E27FC236}">
                  <a16:creationId xmlns:a16="http://schemas.microsoft.com/office/drawing/2014/main" id="{16510755-F36D-43B1-17F3-B6F10B46CEAF}"/>
                </a:ext>
              </a:extLst>
            </p:cNvPr>
            <p:cNvSpPr/>
            <p:nvPr/>
          </p:nvSpPr>
          <p:spPr>
            <a:xfrm rot="518885" flipH="1">
              <a:off x="6095784" y="1297989"/>
              <a:ext cx="762601" cy="372588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742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45FD7-B59A-CA64-AF98-CBD668859385}"/>
              </a:ext>
            </a:extLst>
          </p:cNvPr>
          <p:cNvSpPr txBox="1"/>
          <p:nvPr/>
        </p:nvSpPr>
        <p:spPr>
          <a:xfrm>
            <a:off x="1193180" y="1225960"/>
            <a:ext cx="3066585" cy="369332"/>
          </a:xfrm>
          <a:prstGeom prst="rect">
            <a:avLst/>
          </a:prstGeom>
          <a:noFill/>
        </p:spPr>
        <p:txBody>
          <a:bodyPr wrap="square">
            <a:spAutoFit/>
          </a:bodyPr>
          <a:lstStyle/>
          <a:p>
            <a:r>
              <a:rPr lang="en-US" b="1" i="0" u="none" strike="noStrike" dirty="0">
                <a:solidFill>
                  <a:srgbClr val="777777"/>
                </a:solidFill>
                <a:effectLst/>
                <a:latin typeface="Arial" panose="020B0604020202020204" pitchFamily="34" charset="0"/>
              </a:rPr>
              <a:t>19 </a:t>
            </a:r>
            <a:r>
              <a:rPr lang="en-US" b="1" i="0" u="none" strike="noStrike" dirty="0" err="1">
                <a:solidFill>
                  <a:srgbClr val="777777"/>
                </a:solidFill>
                <a:effectLst/>
                <a:latin typeface="Arial" panose="020B0604020202020204" pitchFamily="34" charset="0"/>
              </a:rPr>
              <a:t>Ekim</a:t>
            </a:r>
            <a:r>
              <a:rPr lang="en-US" b="1" i="0" u="none" strike="noStrike" dirty="0">
                <a:solidFill>
                  <a:srgbClr val="777777"/>
                </a:solidFill>
                <a:effectLst/>
                <a:latin typeface="Arial" panose="020B0604020202020204" pitchFamily="34" charset="0"/>
              </a:rPr>
              <a:t> </a:t>
            </a:r>
            <a:r>
              <a:rPr lang="en-US" b="1" i="0" u="none" strike="noStrike" dirty="0" err="1">
                <a:solidFill>
                  <a:srgbClr val="777777"/>
                </a:solidFill>
                <a:effectLst/>
                <a:latin typeface="Arial" panose="020B0604020202020204" pitchFamily="34" charset="0"/>
              </a:rPr>
              <a:t>Perşembe</a:t>
            </a:r>
            <a:r>
              <a:rPr lang="en-US" b="1" i="0" u="none" strike="noStrike" dirty="0">
                <a:solidFill>
                  <a:srgbClr val="777777"/>
                </a:solidFill>
                <a:effectLst/>
                <a:latin typeface="Arial" panose="020B0604020202020204" pitchFamily="34" charset="0"/>
              </a:rPr>
              <a:t> 2023</a:t>
            </a:r>
            <a:endParaRPr lang="en-US" dirty="0"/>
          </a:p>
        </p:txBody>
      </p:sp>
      <p:sp>
        <p:nvSpPr>
          <p:cNvPr id="5" name="TextBox 4">
            <a:extLst>
              <a:ext uri="{FF2B5EF4-FFF2-40B4-BE49-F238E27FC236}">
                <a16:creationId xmlns:a16="http://schemas.microsoft.com/office/drawing/2014/main" id="{E3F00101-06C1-8DA1-862C-B2B87B3CACAB}"/>
              </a:ext>
            </a:extLst>
          </p:cNvPr>
          <p:cNvSpPr txBox="1"/>
          <p:nvPr/>
        </p:nvSpPr>
        <p:spPr>
          <a:xfrm>
            <a:off x="1193180" y="1595292"/>
            <a:ext cx="7326352" cy="4770537"/>
          </a:xfrm>
          <a:prstGeom prst="rect">
            <a:avLst/>
          </a:prstGeom>
          <a:noFill/>
        </p:spPr>
        <p:txBody>
          <a:bodyPr wrap="square">
            <a:spAutoFit/>
          </a:bodyPr>
          <a:lstStyle/>
          <a:p>
            <a:r>
              <a:rPr lang="en-US" sz="1600" b="0" i="0" u="none" strike="noStrike" dirty="0">
                <a:solidFill>
                  <a:srgbClr val="777777"/>
                </a:solidFill>
                <a:effectLst/>
                <a:latin typeface="Arial" panose="020B0604020202020204" pitchFamily="34" charset="0"/>
              </a:rPr>
              <a:t>10:00 - 11:00 / 23 Nisan 1920 </a:t>
            </a:r>
            <a:r>
              <a:rPr lang="en-US" sz="1600" b="0" i="0" u="none" strike="noStrike" dirty="0" err="1">
                <a:solidFill>
                  <a:srgbClr val="777777"/>
                </a:solidFill>
                <a:effectLst/>
                <a:latin typeface="Arial" panose="020B0604020202020204" pitchFamily="34" charset="0"/>
              </a:rPr>
              <a:t>Oturumu</a:t>
            </a:r>
            <a:br>
              <a:rPr lang="en-US" sz="1600" b="0" i="0" u="none" strike="noStrike" dirty="0">
                <a:solidFill>
                  <a:srgbClr val="777777"/>
                </a:solidFill>
                <a:effectLst/>
                <a:latin typeface="Arial" panose="020B0604020202020204" pitchFamily="34" charset="0"/>
              </a:rPr>
            </a:br>
            <a:r>
              <a:rPr lang="en-US" b="1" i="0" u="none" strike="noStrike" dirty="0">
                <a:effectLst/>
                <a:latin typeface="Arial" panose="020B0604020202020204" pitchFamily="34" charset="0"/>
              </a:rPr>
              <a:t>"</a:t>
            </a:r>
            <a:r>
              <a:rPr lang="en-US" b="1" i="0" u="none" strike="noStrike" dirty="0" err="1">
                <a:effectLst/>
                <a:latin typeface="Arial" panose="020B0604020202020204" pitchFamily="34" charset="0"/>
              </a:rPr>
              <a:t>Kritik</a:t>
            </a:r>
            <a:r>
              <a:rPr lang="en-US" b="1" i="0" u="none" strike="noStrike" dirty="0">
                <a:effectLst/>
                <a:latin typeface="Arial" panose="020B0604020202020204" pitchFamily="34" charset="0"/>
              </a:rPr>
              <a:t> </a:t>
            </a:r>
            <a:r>
              <a:rPr lang="en-US" b="1" i="0" u="none" strike="noStrike" dirty="0" err="1">
                <a:effectLst/>
                <a:latin typeface="Arial" panose="020B0604020202020204" pitchFamily="34" charset="0"/>
              </a:rPr>
              <a:t>ve</a:t>
            </a:r>
            <a:r>
              <a:rPr lang="en-US" b="1" i="0" u="none" strike="noStrike" dirty="0">
                <a:effectLst/>
                <a:latin typeface="Arial" panose="020B0604020202020204" pitchFamily="34" charset="0"/>
              </a:rPr>
              <a:t> </a:t>
            </a:r>
            <a:r>
              <a:rPr lang="en-US" b="1" i="0" u="none" strike="noStrike" dirty="0" err="1">
                <a:effectLst/>
                <a:latin typeface="Arial" panose="020B0604020202020204" pitchFamily="34" charset="0"/>
              </a:rPr>
              <a:t>Stratejik</a:t>
            </a:r>
            <a:r>
              <a:rPr lang="en-US" b="1" i="0" u="none" strike="noStrike" dirty="0">
                <a:effectLst/>
                <a:latin typeface="Arial" panose="020B0604020202020204" pitchFamily="34" charset="0"/>
              </a:rPr>
              <a:t> Ham </a:t>
            </a:r>
            <a:r>
              <a:rPr lang="en-US" b="1" i="0" u="none" strike="noStrike" dirty="0" err="1">
                <a:effectLst/>
                <a:latin typeface="Arial" panose="020B0604020202020204" pitchFamily="34" charset="0"/>
              </a:rPr>
              <a:t>Madde</a:t>
            </a:r>
            <a:r>
              <a:rPr lang="en-US" b="1" i="0" u="none" strike="noStrike" dirty="0">
                <a:effectLst/>
                <a:latin typeface="Arial" panose="020B0604020202020204" pitchFamily="34" charset="0"/>
              </a:rPr>
              <a:t> </a:t>
            </a:r>
            <a:r>
              <a:rPr lang="en-US" b="1" i="0" u="none" strike="noStrike" dirty="0" err="1">
                <a:effectLst/>
                <a:latin typeface="Arial" panose="020B0604020202020204" pitchFamily="34" charset="0"/>
              </a:rPr>
              <a:t>ve</a:t>
            </a:r>
            <a:r>
              <a:rPr lang="en-US" b="1" i="0" u="none" strike="noStrike" dirty="0">
                <a:effectLst/>
                <a:latin typeface="Arial" panose="020B0604020202020204" pitchFamily="34" charset="0"/>
              </a:rPr>
              <a:t> </a:t>
            </a:r>
            <a:r>
              <a:rPr lang="en-US" b="1" i="0" u="none" strike="noStrike" dirty="0" err="1">
                <a:effectLst/>
                <a:latin typeface="Arial" panose="020B0604020202020204" pitchFamily="34" charset="0"/>
              </a:rPr>
              <a:t>Enerji</a:t>
            </a:r>
            <a:r>
              <a:rPr lang="en-US" b="1" i="0" u="none" strike="noStrike" dirty="0">
                <a:effectLst/>
                <a:latin typeface="Arial" panose="020B0604020202020204" pitchFamily="34" charset="0"/>
              </a:rPr>
              <a:t> </a:t>
            </a:r>
            <a:r>
              <a:rPr lang="en-US" b="1" i="0" u="none" strike="noStrike" dirty="0" err="1">
                <a:effectLst/>
                <a:latin typeface="Arial" panose="020B0604020202020204" pitchFamily="34" charset="0"/>
              </a:rPr>
              <a:t>Kaynağı</a:t>
            </a:r>
            <a:r>
              <a:rPr lang="en-US" b="1" i="0" u="none" strike="noStrike" dirty="0">
                <a:effectLst/>
                <a:latin typeface="Arial" panose="020B0604020202020204" pitchFamily="34" charset="0"/>
              </a:rPr>
              <a:t> </a:t>
            </a:r>
            <a:r>
              <a:rPr lang="en-US" b="1" i="0" u="none" strike="noStrike" dirty="0" err="1">
                <a:effectLst/>
                <a:latin typeface="Arial" panose="020B0604020202020204" pitchFamily="34" charset="0"/>
              </a:rPr>
              <a:t>Atıklar</a:t>
            </a:r>
            <a:r>
              <a:rPr lang="en-US" b="1" i="0" u="none" strike="noStrike" dirty="0">
                <a:effectLst/>
                <a:latin typeface="Arial" panose="020B0604020202020204" pitchFamily="34" charset="0"/>
              </a:rPr>
              <a:t>"</a:t>
            </a:r>
            <a:br>
              <a:rPr lang="en-US" sz="1600" dirty="0"/>
            </a:br>
            <a:br>
              <a:rPr lang="en-US" sz="1600" dirty="0"/>
            </a:br>
            <a:r>
              <a:rPr lang="en-US" sz="1600" b="0" i="0" u="none" strike="noStrike" dirty="0" err="1">
                <a:solidFill>
                  <a:srgbClr val="777777"/>
                </a:solidFill>
                <a:effectLst/>
                <a:latin typeface="Arial" panose="020B0604020202020204" pitchFamily="34" charset="0"/>
              </a:rPr>
              <a:t>Moderatör</a:t>
            </a:r>
            <a:r>
              <a:rPr lang="en-US" sz="1600" b="0" i="0" u="none" strike="noStrike" dirty="0">
                <a:solidFill>
                  <a:srgbClr val="777777"/>
                </a:solidFill>
                <a:effectLst/>
                <a:latin typeface="Arial" panose="020B0604020202020204" pitchFamily="34" charset="0"/>
              </a:rPr>
              <a:t>:</a:t>
            </a:r>
            <a:br>
              <a:rPr lang="en-US" sz="1600" b="0" i="0" u="none" strike="noStrike" dirty="0">
                <a:solidFill>
                  <a:srgbClr val="777777"/>
                </a:solidFill>
                <a:effectLst/>
                <a:latin typeface="Arial" panose="020B0604020202020204" pitchFamily="34" charset="0"/>
              </a:rPr>
            </a:br>
            <a:r>
              <a:rPr lang="en-US" sz="1600" b="1" i="0" u="none" strike="noStrike" dirty="0" err="1">
                <a:solidFill>
                  <a:srgbClr val="777777"/>
                </a:solidFill>
                <a:effectLst/>
                <a:latin typeface="Arial" panose="020B0604020202020204" pitchFamily="34" charset="0"/>
              </a:rPr>
              <a:t>Aydın</a:t>
            </a:r>
            <a:r>
              <a:rPr lang="en-US" sz="1600" b="1" i="0" u="none" strike="noStrike" dirty="0">
                <a:solidFill>
                  <a:srgbClr val="777777"/>
                </a:solidFill>
                <a:effectLst/>
                <a:latin typeface="Arial" panose="020B0604020202020204" pitchFamily="34" charset="0"/>
              </a:rPr>
              <a:t> </a:t>
            </a:r>
            <a:r>
              <a:rPr lang="en-US" sz="1600" b="1" i="0" u="none" strike="noStrike" dirty="0" err="1">
                <a:solidFill>
                  <a:srgbClr val="777777"/>
                </a:solidFill>
                <a:effectLst/>
                <a:latin typeface="Arial" panose="020B0604020202020204" pitchFamily="34" charset="0"/>
              </a:rPr>
              <a:t>Özbey</a:t>
            </a:r>
            <a:br>
              <a:rPr lang="en-US" sz="1600" b="0" i="0" u="none" strike="noStrike" dirty="0">
                <a:solidFill>
                  <a:srgbClr val="777777"/>
                </a:solidFill>
                <a:effectLst/>
                <a:latin typeface="Arial" panose="020B0604020202020204" pitchFamily="34" charset="0"/>
              </a:rPr>
            </a:br>
            <a:r>
              <a:rPr lang="en-US" sz="1600" b="0" i="0" u="none" strike="noStrike" dirty="0" err="1">
                <a:solidFill>
                  <a:srgbClr val="777777"/>
                </a:solidFill>
                <a:effectLst/>
                <a:latin typeface="Arial" panose="020B0604020202020204" pitchFamily="34" charset="0"/>
              </a:rPr>
              <a:t>Benli</a:t>
            </a:r>
            <a:r>
              <a:rPr lang="en-US" sz="1600" b="0" i="0" u="none" strike="noStrike" dirty="0">
                <a:solidFill>
                  <a:srgbClr val="777777"/>
                </a:solidFill>
                <a:effectLst/>
                <a:latin typeface="Arial" panose="020B0604020202020204" pitchFamily="34" charset="0"/>
              </a:rPr>
              <a:t> Geri </a:t>
            </a:r>
            <a:r>
              <a:rPr lang="en-US" sz="1600" b="0" i="0" u="none" strike="noStrike" dirty="0" err="1">
                <a:solidFill>
                  <a:srgbClr val="777777"/>
                </a:solidFill>
                <a:effectLst/>
                <a:latin typeface="Arial" panose="020B0604020202020204" pitchFamily="34" charset="0"/>
              </a:rPr>
              <a:t>Dönüşüm</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Genel</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Koordinatörü</a:t>
            </a:r>
            <a:br>
              <a:rPr lang="en-US" sz="1600" b="0" i="0" u="none" strike="noStrike" dirty="0">
                <a:solidFill>
                  <a:srgbClr val="777777"/>
                </a:solidFill>
                <a:effectLst/>
                <a:latin typeface="Arial" panose="020B0604020202020204" pitchFamily="34" charset="0"/>
              </a:rPr>
            </a:br>
            <a:br>
              <a:rPr lang="en-US" sz="1600" b="0" i="0" u="none" strike="noStrike" dirty="0">
                <a:solidFill>
                  <a:srgbClr val="777777"/>
                </a:solidFill>
                <a:effectLst/>
                <a:latin typeface="Arial" panose="020B0604020202020204" pitchFamily="34" charset="0"/>
              </a:rPr>
            </a:br>
            <a:r>
              <a:rPr lang="en-US" sz="1600" b="0" i="0" u="none" strike="noStrike" dirty="0" err="1">
                <a:solidFill>
                  <a:srgbClr val="777777"/>
                </a:solidFill>
                <a:effectLst/>
                <a:latin typeface="Arial" panose="020B0604020202020204" pitchFamily="34" charset="0"/>
              </a:rPr>
              <a:t>Panelistler</a:t>
            </a:r>
            <a:r>
              <a:rPr lang="en-US" sz="1600" b="0" i="0" u="none" strike="noStrike" dirty="0">
                <a:solidFill>
                  <a:srgbClr val="777777"/>
                </a:solidFill>
                <a:effectLst/>
                <a:latin typeface="Arial" panose="020B0604020202020204" pitchFamily="34" charset="0"/>
              </a:rPr>
              <a:t>:</a:t>
            </a:r>
            <a:br>
              <a:rPr lang="en-US" sz="1600" b="0" i="0" u="none" strike="noStrike" dirty="0">
                <a:solidFill>
                  <a:srgbClr val="777777"/>
                </a:solidFill>
                <a:effectLst/>
                <a:latin typeface="Arial" panose="020B0604020202020204" pitchFamily="34" charset="0"/>
              </a:rPr>
            </a:br>
            <a:r>
              <a:rPr lang="en-US" sz="1600" b="1" i="0" u="none" strike="noStrike" dirty="0">
                <a:solidFill>
                  <a:srgbClr val="777777"/>
                </a:solidFill>
                <a:effectLst/>
                <a:latin typeface="Arial" panose="020B0604020202020204" pitchFamily="34" charset="0"/>
              </a:rPr>
              <a:t>Prof. Dr. Caner Zanbak</a:t>
            </a:r>
            <a:br>
              <a:rPr lang="en-US" sz="1600" b="0" i="0" u="none" strike="noStrike" dirty="0">
                <a:solidFill>
                  <a:srgbClr val="777777"/>
                </a:solidFill>
                <a:effectLst/>
                <a:latin typeface="Arial" panose="020B0604020202020204" pitchFamily="34" charset="0"/>
              </a:rPr>
            </a:br>
            <a:r>
              <a:rPr lang="en-US" sz="1600" b="0" i="0" u="none" strike="noStrike" dirty="0">
                <a:solidFill>
                  <a:srgbClr val="777777"/>
                </a:solidFill>
                <a:effectLst/>
                <a:latin typeface="Arial" panose="020B0604020202020204" pitchFamily="34" charset="0"/>
              </a:rPr>
              <a:t>7. TÜRKTAY </a:t>
            </a:r>
            <a:r>
              <a:rPr lang="en-US" sz="1600" b="0" i="0" u="none" strike="noStrike" dirty="0" err="1">
                <a:solidFill>
                  <a:srgbClr val="777777"/>
                </a:solidFill>
                <a:effectLst/>
                <a:latin typeface="Arial" panose="020B0604020202020204" pitchFamily="34" charset="0"/>
              </a:rPr>
              <a:t>Platformu</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Yürütme</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Kurulu</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Başkanı</a:t>
            </a:r>
            <a:br>
              <a:rPr lang="en-US" sz="1600" b="0" i="0" u="none" strike="noStrike" dirty="0">
                <a:solidFill>
                  <a:srgbClr val="777777"/>
                </a:solidFill>
                <a:effectLst/>
                <a:latin typeface="Arial" panose="020B0604020202020204" pitchFamily="34" charset="0"/>
              </a:rPr>
            </a:br>
            <a:r>
              <a:rPr lang="en-US" sz="1600" b="1" i="0" u="none" strike="noStrike" dirty="0" err="1">
                <a:solidFill>
                  <a:srgbClr val="777777"/>
                </a:solidFill>
                <a:effectLst/>
                <a:latin typeface="Arial" panose="020B0604020202020204" pitchFamily="34" charset="0"/>
              </a:rPr>
              <a:t>Muhittin</a:t>
            </a:r>
            <a:r>
              <a:rPr lang="en-US" sz="1600" b="1" i="0" u="none" strike="noStrike" dirty="0">
                <a:solidFill>
                  <a:srgbClr val="777777"/>
                </a:solidFill>
                <a:effectLst/>
                <a:latin typeface="Arial" panose="020B0604020202020204" pitchFamily="34" charset="0"/>
              </a:rPr>
              <a:t> Aslan</a:t>
            </a:r>
            <a:br>
              <a:rPr lang="en-US" sz="1600" b="0" i="0" u="none" strike="noStrike" dirty="0">
                <a:solidFill>
                  <a:srgbClr val="777777"/>
                </a:solidFill>
                <a:effectLst/>
                <a:latin typeface="Arial" panose="020B0604020202020204" pitchFamily="34" charset="0"/>
              </a:rPr>
            </a:br>
            <a:r>
              <a:rPr lang="en-US" sz="1600" b="0" i="0" u="none" strike="noStrike" dirty="0">
                <a:solidFill>
                  <a:srgbClr val="777777"/>
                </a:solidFill>
                <a:effectLst/>
                <a:latin typeface="Arial" panose="020B0604020202020204" pitchFamily="34" charset="0"/>
              </a:rPr>
              <a:t>T.C. </a:t>
            </a:r>
            <a:r>
              <a:rPr lang="en-US" sz="1600" b="0" i="0" u="none" strike="noStrike" dirty="0" err="1">
                <a:solidFill>
                  <a:srgbClr val="777777"/>
                </a:solidFill>
                <a:effectLst/>
                <a:latin typeface="Arial" panose="020B0604020202020204" pitchFamily="34" charset="0"/>
              </a:rPr>
              <a:t>Cumhurbaşkanlığı</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Strateji</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ve</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Bütçe</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Başkanlığı</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Yatırım</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Ofisi</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Birim</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Müdürü</a:t>
            </a:r>
            <a:br>
              <a:rPr lang="en-US" sz="1600" b="0" i="0" u="none" strike="noStrike" dirty="0">
                <a:solidFill>
                  <a:srgbClr val="777777"/>
                </a:solidFill>
                <a:effectLst/>
                <a:latin typeface="Arial" panose="020B0604020202020204" pitchFamily="34" charset="0"/>
              </a:rPr>
            </a:br>
            <a:r>
              <a:rPr lang="en-US" sz="1600" b="1" i="0" u="none" strike="noStrike" dirty="0" err="1">
                <a:solidFill>
                  <a:srgbClr val="777777"/>
                </a:solidFill>
                <a:effectLst/>
                <a:latin typeface="Arial" panose="020B0604020202020204" pitchFamily="34" charset="0"/>
              </a:rPr>
              <a:t>Celalettin</a:t>
            </a:r>
            <a:r>
              <a:rPr lang="en-US" sz="1600" b="1" i="0" u="none" strike="noStrike" dirty="0">
                <a:solidFill>
                  <a:srgbClr val="777777"/>
                </a:solidFill>
                <a:effectLst/>
                <a:latin typeface="Arial" panose="020B0604020202020204" pitchFamily="34" charset="0"/>
              </a:rPr>
              <a:t> </a:t>
            </a:r>
            <a:r>
              <a:rPr lang="en-US" sz="1600" b="1" i="0" u="none" strike="noStrike" dirty="0" err="1">
                <a:solidFill>
                  <a:srgbClr val="777777"/>
                </a:solidFill>
                <a:effectLst/>
                <a:latin typeface="Arial" panose="020B0604020202020204" pitchFamily="34" charset="0"/>
              </a:rPr>
              <a:t>Kırboz</a:t>
            </a:r>
            <a:br>
              <a:rPr lang="en-US" sz="1600" b="0" i="0" u="none" strike="noStrike" dirty="0">
                <a:solidFill>
                  <a:srgbClr val="777777"/>
                </a:solidFill>
                <a:effectLst/>
                <a:latin typeface="Arial" panose="020B0604020202020204" pitchFamily="34" charset="0"/>
              </a:rPr>
            </a:br>
            <a:r>
              <a:rPr lang="en-US" sz="1600" b="0" i="0" u="none" strike="noStrike" dirty="0">
                <a:solidFill>
                  <a:srgbClr val="777777"/>
                </a:solidFill>
                <a:effectLst/>
                <a:latin typeface="Arial" panose="020B0604020202020204" pitchFamily="34" charset="0"/>
              </a:rPr>
              <a:t>GALSİAD </a:t>
            </a:r>
            <a:r>
              <a:rPr lang="en-US" sz="1600" b="0" i="0" u="none" strike="noStrike" dirty="0" err="1">
                <a:solidFill>
                  <a:srgbClr val="777777"/>
                </a:solidFill>
                <a:effectLst/>
                <a:latin typeface="Arial" panose="020B0604020202020204" pitchFamily="34" charset="0"/>
              </a:rPr>
              <a:t>Yönetim</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Kurulu</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Başkanı</a:t>
            </a:r>
            <a:br>
              <a:rPr lang="en-US" sz="1600" b="0" i="0" u="none" strike="noStrike" dirty="0">
                <a:solidFill>
                  <a:srgbClr val="777777"/>
                </a:solidFill>
                <a:effectLst/>
                <a:latin typeface="Arial" panose="020B0604020202020204" pitchFamily="34" charset="0"/>
              </a:rPr>
            </a:br>
            <a:r>
              <a:rPr lang="en-US" sz="1600" b="1" i="0" u="none" strike="noStrike" dirty="0">
                <a:solidFill>
                  <a:srgbClr val="777777"/>
                </a:solidFill>
                <a:effectLst/>
                <a:latin typeface="Arial" panose="020B0604020202020204" pitchFamily="34" charset="0"/>
              </a:rPr>
              <a:t>Belma Soydaş Sözer</a:t>
            </a:r>
            <a:br>
              <a:rPr lang="en-US" sz="1600" b="0" i="0" u="none" strike="noStrike" dirty="0">
                <a:solidFill>
                  <a:srgbClr val="777777"/>
                </a:solidFill>
                <a:effectLst/>
                <a:latin typeface="Arial" panose="020B0604020202020204" pitchFamily="34" charset="0"/>
              </a:rPr>
            </a:br>
            <a:r>
              <a:rPr lang="en-US" sz="1600" b="0" i="0" u="none" strike="noStrike" dirty="0">
                <a:solidFill>
                  <a:srgbClr val="777777"/>
                </a:solidFill>
                <a:effectLst/>
                <a:latin typeface="Arial" panose="020B0604020202020204" pitchFamily="34" charset="0"/>
              </a:rPr>
              <a:t>Türkiye </a:t>
            </a:r>
            <a:r>
              <a:rPr lang="en-US" sz="1600" b="0" i="0" u="none" strike="noStrike" dirty="0" err="1">
                <a:solidFill>
                  <a:srgbClr val="777777"/>
                </a:solidFill>
                <a:effectLst/>
                <a:latin typeface="Arial" panose="020B0604020202020204" pitchFamily="34" charset="0"/>
              </a:rPr>
              <a:t>Enerji</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Nükleer</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ve</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Maden</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Araştırma</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Kurumu</a:t>
            </a:r>
            <a:br>
              <a:rPr lang="en-US" sz="1600" b="0" i="0" u="none" strike="noStrike" dirty="0">
                <a:solidFill>
                  <a:srgbClr val="777777"/>
                </a:solidFill>
                <a:effectLst/>
                <a:latin typeface="Arial" panose="020B0604020202020204" pitchFamily="34" charset="0"/>
              </a:rPr>
            </a:br>
            <a:r>
              <a:rPr lang="en-US" sz="1600" b="0" i="0" u="none" strike="noStrike" dirty="0">
                <a:solidFill>
                  <a:srgbClr val="777777"/>
                </a:solidFill>
                <a:effectLst/>
                <a:latin typeface="Arial" panose="020B0604020202020204" pitchFamily="34" charset="0"/>
              </a:rPr>
              <a:t>Nadir Toprak </a:t>
            </a:r>
            <a:r>
              <a:rPr lang="en-US" sz="1600" b="0" i="0" u="none" strike="noStrike" dirty="0" err="1">
                <a:solidFill>
                  <a:srgbClr val="777777"/>
                </a:solidFill>
                <a:effectLst/>
                <a:latin typeface="Arial" panose="020B0604020202020204" pitchFamily="34" charset="0"/>
              </a:rPr>
              <a:t>Elementleri</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Araştırma</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Enstitüsü</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Başkanı</a:t>
            </a:r>
            <a:br>
              <a:rPr lang="en-US" sz="1600" b="0" i="0" u="none" strike="noStrike" dirty="0">
                <a:solidFill>
                  <a:srgbClr val="777777"/>
                </a:solidFill>
                <a:effectLst/>
                <a:latin typeface="Arial" panose="020B0604020202020204" pitchFamily="34" charset="0"/>
              </a:rPr>
            </a:br>
            <a:r>
              <a:rPr lang="en-US" sz="1600" b="1" i="0" u="none" strike="noStrike" dirty="0">
                <a:solidFill>
                  <a:srgbClr val="777777"/>
                </a:solidFill>
                <a:effectLst/>
                <a:latin typeface="Arial" panose="020B0604020202020204" pitchFamily="34" charset="0"/>
              </a:rPr>
              <a:t>Murat Ilgar</a:t>
            </a:r>
            <a:br>
              <a:rPr lang="en-US" sz="1600" b="0" i="0" u="none" strike="noStrike" dirty="0">
                <a:solidFill>
                  <a:srgbClr val="777777"/>
                </a:solidFill>
                <a:effectLst/>
                <a:latin typeface="Arial" panose="020B0604020202020204" pitchFamily="34" charset="0"/>
              </a:rPr>
            </a:br>
            <a:r>
              <a:rPr lang="en-US" sz="1600" b="0" i="0" u="none" strike="noStrike" dirty="0">
                <a:solidFill>
                  <a:srgbClr val="777777"/>
                </a:solidFill>
                <a:effectLst/>
                <a:latin typeface="Arial" panose="020B0604020202020204" pitchFamily="34" charset="0"/>
              </a:rPr>
              <a:t>EXITCOM </a:t>
            </a:r>
            <a:r>
              <a:rPr lang="en-US" sz="1600" b="0" i="0" u="none" strike="noStrike" dirty="0" err="1">
                <a:solidFill>
                  <a:srgbClr val="777777"/>
                </a:solidFill>
                <a:effectLst/>
                <a:latin typeface="Arial" panose="020B0604020202020204" pitchFamily="34" charset="0"/>
              </a:rPr>
              <a:t>Yönetim</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Kurulu</a:t>
            </a:r>
            <a:r>
              <a:rPr lang="en-US" sz="1600" b="0" i="0" u="none" strike="noStrike" dirty="0">
                <a:solidFill>
                  <a:srgbClr val="777777"/>
                </a:solidFill>
                <a:effectLst/>
                <a:latin typeface="Arial" panose="020B0604020202020204" pitchFamily="34" charset="0"/>
              </a:rPr>
              <a:t> </a:t>
            </a:r>
            <a:r>
              <a:rPr lang="en-US" sz="1600" b="0" i="0" u="none" strike="noStrike" dirty="0" err="1">
                <a:solidFill>
                  <a:srgbClr val="777777"/>
                </a:solidFill>
                <a:effectLst/>
                <a:latin typeface="Arial" panose="020B0604020202020204" pitchFamily="34" charset="0"/>
              </a:rPr>
              <a:t>Başkanı</a:t>
            </a:r>
            <a:endParaRPr lang="en-US" sz="1600" dirty="0"/>
          </a:p>
        </p:txBody>
      </p:sp>
      <p:grpSp>
        <p:nvGrpSpPr>
          <p:cNvPr id="6" name="Group 5">
            <a:extLst>
              <a:ext uri="{FF2B5EF4-FFF2-40B4-BE49-F238E27FC236}">
                <a16:creationId xmlns:a16="http://schemas.microsoft.com/office/drawing/2014/main" id="{4B4F5D7A-A7B2-DD1E-FE2C-ECF02794B9DB}"/>
              </a:ext>
            </a:extLst>
          </p:cNvPr>
          <p:cNvGrpSpPr/>
          <p:nvPr/>
        </p:nvGrpSpPr>
        <p:grpSpPr>
          <a:xfrm>
            <a:off x="3574727" y="143391"/>
            <a:ext cx="1994546" cy="800219"/>
            <a:chOff x="3429088" y="5833313"/>
            <a:chExt cx="1994546" cy="800219"/>
          </a:xfrm>
          <a:solidFill>
            <a:srgbClr val="CCECFF"/>
          </a:solidFill>
        </p:grpSpPr>
        <p:sp>
          <p:nvSpPr>
            <p:cNvPr id="7" name="Rectangle 6">
              <a:extLst>
                <a:ext uri="{FF2B5EF4-FFF2-40B4-BE49-F238E27FC236}">
                  <a16:creationId xmlns:a16="http://schemas.microsoft.com/office/drawing/2014/main" id="{539454C2-27D1-4F46-1E70-31B560D692D7}"/>
                </a:ext>
              </a:extLst>
            </p:cNvPr>
            <p:cNvSpPr/>
            <p:nvPr/>
          </p:nvSpPr>
          <p:spPr>
            <a:xfrm>
              <a:off x="3429088" y="5833313"/>
              <a:ext cx="1994546" cy="800219"/>
            </a:xfrm>
            <a:prstGeom prst="rect">
              <a:avLst/>
            </a:prstGeom>
            <a:grpFill/>
          </p:spPr>
          <p:txBody>
            <a:bodyPr wrap="square" lIns="0" tIns="0" rIns="0" bIns="0">
              <a:spAutoFit/>
            </a:bodyPr>
            <a:lstStyle/>
            <a:p>
              <a:pPr>
                <a:spcAft>
                  <a:spcPts val="0"/>
                </a:spcAft>
              </a:pPr>
              <a:r>
                <a:rPr lang="tr-TR" sz="2000" b="1" dirty="0">
                  <a:effectLst/>
                  <a:latin typeface="Algerian" panose="04020705040A02060702" pitchFamily="82" charset="0"/>
                </a:rPr>
                <a:t>       13</a:t>
              </a:r>
              <a:r>
                <a:rPr lang="en-US" sz="2000" b="1" dirty="0">
                  <a:effectLst/>
                  <a:latin typeface="Algerian" panose="04020705040A02060702" pitchFamily="82" charset="0"/>
                </a:rPr>
                <a:t>.</a:t>
              </a:r>
              <a:r>
                <a:rPr lang="en-US" sz="2000" b="1" dirty="0">
                  <a:solidFill>
                    <a:srgbClr val="FF0000"/>
                  </a:solidFill>
                  <a:effectLst/>
                  <a:latin typeface="Algerian" panose="04020705040A02060702" pitchFamily="82" charset="0"/>
                </a:rPr>
                <a:t> </a:t>
              </a:r>
              <a:endParaRPr lang="en-US" sz="2000" dirty="0">
                <a:effectLst/>
                <a:latin typeface="Algerian" panose="04020705040A02060702" pitchFamily="82" charset="0"/>
              </a:endParaRPr>
            </a:p>
            <a:p>
              <a:pPr algn="ctr">
                <a:spcAft>
                  <a:spcPts val="0"/>
                </a:spcAft>
              </a:pPr>
              <a:r>
                <a:rPr lang="tr-TR" sz="1600" b="1" i="1" dirty="0">
                  <a:effectLst/>
                </a:rPr>
                <a:t>18-</a:t>
              </a:r>
              <a:r>
                <a:rPr lang="en-US" sz="1600" b="1" i="1" dirty="0">
                  <a:effectLst/>
                </a:rPr>
                <a:t>1</a:t>
              </a:r>
              <a:r>
                <a:rPr lang="tr-TR" sz="1600" b="1" i="1" dirty="0">
                  <a:effectLst/>
                </a:rPr>
                <a:t>9</a:t>
              </a:r>
              <a:r>
                <a:rPr lang="en-US" sz="1600" b="1" i="1" dirty="0">
                  <a:effectLst/>
                </a:rPr>
                <a:t> </a:t>
              </a:r>
              <a:r>
                <a:rPr lang="en-US" sz="1600" b="1" i="1" dirty="0" err="1">
                  <a:effectLst/>
                </a:rPr>
                <a:t>Ekim</a:t>
              </a:r>
              <a:r>
                <a:rPr lang="en-US" sz="1600" b="1" i="1" dirty="0">
                  <a:effectLst/>
                </a:rPr>
                <a:t> 20</a:t>
              </a:r>
              <a:r>
                <a:rPr lang="tr-TR" sz="1600" b="1" i="1" dirty="0">
                  <a:effectLst/>
                </a:rPr>
                <a:t>23</a:t>
              </a:r>
            </a:p>
            <a:p>
              <a:pPr algn="ctr">
                <a:spcAft>
                  <a:spcPts val="0"/>
                </a:spcAft>
              </a:pPr>
              <a:r>
                <a:rPr lang="tr-TR" sz="1600" b="1" i="1" dirty="0"/>
                <a:t>Ankara</a:t>
              </a:r>
              <a:endParaRPr lang="en-US" sz="2800" dirty="0">
                <a:solidFill>
                  <a:srgbClr val="0000CC"/>
                </a:solidFill>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0B0A24D-EF89-E773-6400-5AC2B1990D35}"/>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270861" y="5855347"/>
              <a:ext cx="863000" cy="290954"/>
            </a:xfrm>
            <a:prstGeom prst="rect">
              <a:avLst/>
            </a:prstGeom>
            <a:grpFill/>
          </p:spPr>
        </p:pic>
      </p:grpSp>
      <p:sp>
        <p:nvSpPr>
          <p:cNvPr id="9" name="TextBox 8">
            <a:extLst>
              <a:ext uri="{FF2B5EF4-FFF2-40B4-BE49-F238E27FC236}">
                <a16:creationId xmlns:a16="http://schemas.microsoft.com/office/drawing/2014/main" id="{ED5E6C43-D294-89C4-36E5-819E95891268}"/>
              </a:ext>
            </a:extLst>
          </p:cNvPr>
          <p:cNvSpPr txBox="1"/>
          <p:nvPr/>
        </p:nvSpPr>
        <p:spPr>
          <a:xfrm>
            <a:off x="2316847" y="6589695"/>
            <a:ext cx="4510305"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1621541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DCACE-B094-BB22-AD1C-6FF0B018B113}"/>
              </a:ext>
            </a:extLst>
          </p:cNvPr>
          <p:cNvSpPr>
            <a:spLocks noChangeArrowheads="1"/>
          </p:cNvSpPr>
          <p:nvPr/>
        </p:nvSpPr>
        <p:spPr bwMode="auto">
          <a:xfrm>
            <a:off x="35496" y="-32320"/>
            <a:ext cx="9144000" cy="65925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tabLst>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algn="just">
              <a:spcAft>
                <a:spcPts val="600"/>
              </a:spcAft>
            </a:pPr>
            <a:r>
              <a:rPr kumimoji="0" lang="tr-TR" altLang="tr-TR" sz="1400" b="1"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Dr. Caner ZANBAK</a:t>
            </a:r>
            <a:endPar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1971 yılında İstanbul Teknik Üniversitesi’nden mezun olan Dr. Zanbak, doktorasını A.B.D.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University</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of Illinois,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Champaign-Urbana’da</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tamamlamıştır. 1971’de İTÜ’de başladığı akademik kariyerini 1981 yılından itibaren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A.B.D.’de</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Kent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State</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University</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Ohio; South Dakota School of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Mines</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Rapid</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City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Doç. Dr.</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ve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part</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-time olarak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Civil</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Engineering</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Department</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Illinois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Institute</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of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Technology</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Chicago’da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Prof. Dr.</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1994 yılına kadar sürdürmüştür. </a:t>
            </a:r>
            <a:endParaRPr kumimoji="0" lang="tr-TR" altLang="tr-TR"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 Zanbak çevresel yönetim politikaları, atık yönetimi ve atıklarla kirlenmiş yerlerin ıslahı projeleri ve inorganik kimyasal üretimi projeleri ile ilgili olarak iş geliştirme ve proje grubu yönetiminin konularının yanısıra mühendislik jeolojisi, geoteknik yer seçimi incelemeleri, açık maden işletmelerinde şev stabilitesi, baraj yeri incelemele­ri, atık barajları, yeraltı yapılarının tasarım ve uygulaması konularında da güçlü bir yurtiçi ve uluslararası düzeyde 52 yılı aşkın akademik ve profesyonel deneyime sahip bir mühendistir. </a:t>
            </a:r>
            <a:endParaRPr kumimoji="0" lang="tr-TR" altLang="tr-TR"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 Zanbak 1984-1994 yılları arasında, </a:t>
            </a:r>
            <a:r>
              <a:rPr kumimoji="0" lang="tr-TR" altLang="tr-TR" sz="12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A.B.D.’de</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atık bertaraf için yer seçimi, tehlikeli atıkların yönetimi ve tehlikeli atıklarla kirlenmiş sahaların temizlenmesi projeleri üzerinde hem Amerikan Çevre Koruma Teşkilatı (USEPA) ve hem de sanayi kuruluşlarına danışmanlık hizmetleri veren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Woodward-Clyde</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Consultants</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(WCC) Şirketinde ortak-yönetici olarak çalışmıştır.</a:t>
            </a:r>
            <a:endParaRPr kumimoji="0" lang="tr-TR" altLang="tr-TR"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 Zanbak, </a:t>
            </a:r>
            <a:r>
              <a:rPr kumimoji="0" lang="tr-TR" altLang="tr-TR"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Türkiye ve AB çevre mevzuatı ve çevresel uygulama sorunları konularında,</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çeşitli sanayi ve devlet kuruluşlarına, mühendislik projelerinin çevresel etkilerinin yönetimi projelerinde danışmanlık yapmakta ve sanayi kuruluşlarını temsilen Avrupa Birliği teknik ve mevzuat koordinasyon toplantılarına katılmaktadır.</a:t>
            </a:r>
            <a:endParaRPr kumimoji="0" lang="tr-TR" altLang="tr-TR"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 </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Zanbak'ın</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1972 yılından beri uluslararası ve Türkiye'de yayınlanan dergi ve kitaplarda, </a:t>
            </a:r>
            <a:r>
              <a:rPr kumimoji="0" lang="tr-TR" altLang="tr-TR"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mühendislik Jeolojisi, kaya mekaniği, maden mühendisliği, çevre ve atık yönetimi, kimyasal güvenliği konularında</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130’un üzerinde teknik tebliğ ve makalesi bulunmaktadır. Gelişmekte olan ülkelerde çevre politikaları, uluslararası ticaret engelleri, risk yönetimi ve kimyasallar güvenliği konularında 80’in üzerinde "müş­teriye özel" kapsamlı rapor hazırlamış olup, 180’in üzerinde davetli konuşmacı/</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moderatör</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olarak uluslararası konferans ve sempozyum sunuları bulunmaktadır.</a:t>
            </a:r>
            <a:endParaRPr kumimoji="0" lang="tr-TR" altLang="tr-TR"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 Zanbak, </a:t>
            </a:r>
            <a:r>
              <a:rPr kumimoji="0" lang="tr-TR" altLang="tr-TR"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1994-2018 sürecinde,</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Türkiye Kimya Sanayicileri Derneği tarafından yürütülen, İnsan Sağlığı, Çevre Koruma ve Teknik Emniyet konularında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Responsible </a:t>
            </a:r>
            <a:r>
              <a:rPr kumimoji="0" lang="tr-TR" altLang="tr-TR" sz="1200" b="1"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Care</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Üçlü Sorumluluk</a:t>
            </a:r>
            <a:r>
              <a:rPr kumimoji="0" lang="tr-TR" altLang="tr-TR" sz="1200" b="0" i="0" u="none" strike="noStrike" cap="none" normalizeH="0" baseline="3000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programının koordinatörlüğünü ve İstanbul Sanayi Odası Çevre İhtisas Komitesi Başkan Vekilliği ve 1995-2003 sürecinde de Çevre Bakanlığı “Atık Komisyonu” üyeliği yapmıştır.</a:t>
            </a:r>
            <a:endParaRPr kumimoji="0" lang="tr-TR" altLang="tr-TR"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 Zanbak, halen çeşitli üniversitelerde ve meslek kuruluşlarında Çevresel Etki Değerlendirmesi, Atık Yönetimi ve Kimyasallar Güvenliği konularında ders, konferans ve seminerler vermektedir.  </a:t>
            </a:r>
            <a:endParaRPr kumimoji="0" lang="tr-TR" altLang="tr-TR"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AU"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Dr. </a:t>
            </a:r>
            <a:r>
              <a:rPr kumimoji="0" lang="en-AU"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Zanbak’ın</a:t>
            </a:r>
            <a:r>
              <a:rPr kumimoji="0" lang="en-AU"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yakın</a:t>
            </a:r>
            <a:r>
              <a:rPr kumimoji="0" lang="en-AU"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geçmişte</a:t>
            </a:r>
            <a:r>
              <a:rPr kumimoji="0" lang="en-AU"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görev</a:t>
            </a:r>
            <a:r>
              <a:rPr kumimoji="0" lang="en-AU"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almış</a:t>
            </a:r>
            <a:r>
              <a:rPr kumimoji="0" lang="en-AU"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olduğu</a:t>
            </a:r>
            <a:r>
              <a:rPr kumimoji="0" lang="en-AU"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kuruluşların</a:t>
            </a:r>
            <a:r>
              <a:rPr kumimoji="0" lang="en-AU"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AU"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bazıları</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tr-TR" altLang="tr-TR" sz="600" b="0" i="0" u="none" strike="noStrike" cap="none" normalizeH="0" baseline="0" dirty="0">
              <a:ln>
                <a:noFill/>
              </a:ln>
              <a:solidFill>
                <a:schemeClr val="tx1"/>
              </a:solidFill>
              <a:effectLst/>
            </a:endParaRPr>
          </a:p>
          <a:p>
            <a:pPr marL="271463" marR="0" lvl="0" indent="-184150" algn="just" defTabSz="914400" rtl="0" eaLnBrk="0" fontAlgn="base" latinLnBrk="0" hangingPunct="0">
              <a:lnSpc>
                <a:spcPct val="90000"/>
              </a:lnSpc>
              <a:spcBef>
                <a:spcPct val="0"/>
              </a:spcBef>
              <a:spcAft>
                <a:spcPct val="0"/>
              </a:spcAft>
              <a:buClrTx/>
              <a:buSzTx/>
              <a:buFontTx/>
              <a:buChar char="•"/>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Türkiye Madenciler Derneği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Çevre Koordinatörü </a:t>
            </a:r>
            <a:r>
              <a:rPr kumimoji="0" lang="tr-TR" altLang="tr-TR"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(2012 - )</a:t>
            </a:r>
            <a:endParaRPr kumimoji="0" lang="tr-TR" altLang="tr-TR" sz="600" b="0" i="0" u="none" strike="noStrike" cap="none" normalizeH="0" baseline="0" dirty="0">
              <a:ln>
                <a:noFill/>
              </a:ln>
              <a:solidFill>
                <a:schemeClr val="tx1"/>
              </a:solidFill>
              <a:effectLst/>
            </a:endParaRPr>
          </a:p>
          <a:p>
            <a:pPr marL="271463" marR="0" lvl="0" indent="-184150" algn="just" defTabSz="914400" rtl="0" eaLnBrk="0" fontAlgn="base" latinLnBrk="0" hangingPunct="0">
              <a:lnSpc>
                <a:spcPct val="90000"/>
              </a:lnSpc>
              <a:spcBef>
                <a:spcPct val="0"/>
              </a:spcBef>
              <a:spcAft>
                <a:spcPct val="0"/>
              </a:spcAft>
              <a:buClrTx/>
              <a:buSzTx/>
              <a:buFontTx/>
              <a:buChar char="•"/>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Yurt Madenciliğini Geliştirme Vakfı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Yönetim Kurulu Üyesi</a:t>
            </a:r>
            <a:r>
              <a:rPr kumimoji="0" lang="tr-TR" altLang="tr-TR"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(2021 - )</a:t>
            </a:r>
            <a:endParaRPr kumimoji="0" lang="tr-TR" altLang="tr-TR" sz="600" b="0" i="0" u="none" strike="noStrike" cap="none" normalizeH="0" baseline="0" dirty="0">
              <a:ln>
                <a:noFill/>
              </a:ln>
              <a:solidFill>
                <a:schemeClr val="tx1"/>
              </a:solidFill>
              <a:effectLst/>
            </a:endParaRPr>
          </a:p>
          <a:p>
            <a:pPr marL="271463" marR="0" lvl="0" indent="-184150" algn="just" defTabSz="914400" rtl="0" eaLnBrk="0" fontAlgn="base" latinLnBrk="0" hangingPunct="0">
              <a:lnSpc>
                <a:spcPct val="90000"/>
              </a:lnSpc>
              <a:spcBef>
                <a:spcPct val="0"/>
              </a:spcBef>
              <a:spcAft>
                <a:spcPct val="0"/>
              </a:spcAft>
              <a:buClrTx/>
              <a:buSzTx/>
              <a:buFontTx/>
              <a:buChar char="•"/>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EUROMINES-Brüksel,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Çevre Çalışma Grubu Üyesi</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tr-TR" altLang="tr-TR"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(2012 - )</a:t>
            </a:r>
            <a:endParaRPr kumimoji="0" lang="tr-TR" altLang="tr-TR" sz="600" b="0" i="0" u="none" strike="noStrike" cap="none" normalizeH="0" baseline="0" dirty="0">
              <a:ln>
                <a:noFill/>
              </a:ln>
              <a:solidFill>
                <a:schemeClr val="tx1"/>
              </a:solidFill>
              <a:effectLst/>
            </a:endParaRPr>
          </a:p>
          <a:p>
            <a:pPr marL="271463" marR="0" lvl="0" indent="-184150" algn="just" defTabSz="914400" rtl="0" eaLnBrk="0" fontAlgn="base" latinLnBrk="0" hangingPunct="0">
              <a:lnSpc>
                <a:spcPct val="90000"/>
              </a:lnSpc>
              <a:spcBef>
                <a:spcPct val="0"/>
              </a:spcBef>
              <a:spcAft>
                <a:spcPct val="0"/>
              </a:spcAft>
              <a:buClrTx/>
              <a:buSzTx/>
              <a:buFontTx/>
              <a:buChar char="•"/>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TÜRKTAY-IREMCON Atık Yönetim Platformu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Yönetim Kurulu Üyesi </a:t>
            </a:r>
            <a:r>
              <a:rPr kumimoji="0" lang="tr-TR" altLang="tr-TR"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(2006 - )</a:t>
            </a:r>
            <a:endParaRPr kumimoji="0" lang="tr-TR" altLang="tr-TR" sz="600" b="0" i="0" u="none" strike="noStrike" cap="none" normalizeH="0" baseline="0" dirty="0">
              <a:ln>
                <a:noFill/>
              </a:ln>
              <a:solidFill>
                <a:schemeClr val="tx1"/>
              </a:solidFill>
              <a:effectLst/>
            </a:endParaRPr>
          </a:p>
          <a:p>
            <a:pPr marL="271463" marR="0" lvl="0" indent="-184150" algn="just" defTabSz="914400" rtl="0" eaLnBrk="0" fontAlgn="base" latinLnBrk="0" hangingPunct="0">
              <a:lnSpc>
                <a:spcPct val="90000"/>
              </a:lnSpc>
              <a:spcBef>
                <a:spcPct val="0"/>
              </a:spcBef>
              <a:spcAft>
                <a:spcPct val="0"/>
              </a:spcAft>
              <a:buClrTx/>
              <a:buSzTx/>
              <a:buFontTx/>
              <a:buChar char="•"/>
              <a:tabLst>
                <a:tab pos="269875" algn="l"/>
              </a:tabLst>
            </a:pPr>
            <a:r>
              <a:rPr kumimoji="0" lang="tr-TR" altLang="tr-TR"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Mühendislik Eğitim Programları Değerlendirme ve Akreditasyon Derneği (</a:t>
            </a:r>
            <a:r>
              <a:rPr kumimoji="0" lang="tr-TR" altLang="tr-TR" sz="1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MÜDEK</a:t>
            </a:r>
            <a:r>
              <a:rPr kumimoji="0" lang="tr-TR" altLang="tr-TR"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Program Değerlendiricisi </a:t>
            </a:r>
            <a:r>
              <a:rPr kumimoji="0" lang="tr-TR" altLang="tr-TR"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(2004 - )</a:t>
            </a:r>
            <a:endParaRPr kumimoji="0" lang="tr-TR" altLang="tr-TR" sz="600" b="0" i="0" u="none" strike="noStrike" cap="none" normalizeH="0" baseline="0" dirty="0">
              <a:ln>
                <a:noFill/>
              </a:ln>
              <a:solidFill>
                <a:schemeClr val="tx1"/>
              </a:solidFill>
              <a:effectLst/>
            </a:endParaRPr>
          </a:p>
          <a:p>
            <a:pPr marL="271463" marR="0" lvl="0" indent="-184150" algn="just" defTabSz="914400" rtl="0" eaLnBrk="0" fontAlgn="base" latinLnBrk="0" hangingPunct="0">
              <a:lnSpc>
                <a:spcPct val="90000"/>
              </a:lnSpc>
              <a:spcBef>
                <a:spcPct val="0"/>
              </a:spcBef>
              <a:spcAft>
                <a:spcPct val="0"/>
              </a:spcAft>
              <a:buClrTx/>
              <a:buSzTx/>
              <a:buFontTx/>
              <a:buChar char="•"/>
              <a:tabLst>
                <a:tab pos="269875" algn="l"/>
              </a:tabLst>
            </a:pPr>
            <a:r>
              <a:rPr kumimoji="0" lang="fr-F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Balkan Environmental Association </a:t>
            </a:r>
            <a:r>
              <a:rPr kumimoji="0" lang="fr-FR" altLang="tr-TR"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(B.EN.A.)</a:t>
            </a:r>
            <a:r>
              <a:rPr kumimoji="0" lang="fr-F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Uluslararası Başkan </a:t>
            </a:r>
            <a:r>
              <a:rPr kumimoji="0" lang="tr-TR" altLang="tr-TR" sz="1200" b="1" i="1"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Vekili’</a:t>
            </a: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dir</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tr-TR" altLang="tr-TR"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(2002 - 2019)</a:t>
            </a:r>
            <a:endParaRPr kumimoji="0" lang="tr-TR" altLang="tr-TR" sz="600" b="0" i="0" u="none" strike="noStrike" cap="none" normalizeH="0" baseline="0" dirty="0">
              <a:ln>
                <a:noFill/>
              </a:ln>
              <a:solidFill>
                <a:schemeClr val="tx1"/>
              </a:solidFill>
              <a:effectLst/>
            </a:endParaRPr>
          </a:p>
          <a:p>
            <a:pPr marL="271463" marR="0" lvl="0" indent="-184150" algn="just" defTabSz="914400" rtl="0" eaLnBrk="0" fontAlgn="base" latinLnBrk="0" hangingPunct="0">
              <a:lnSpc>
                <a:spcPct val="90000"/>
              </a:lnSpc>
              <a:spcBef>
                <a:spcPct val="0"/>
              </a:spcBef>
              <a:spcAft>
                <a:spcPct val="0"/>
              </a:spcAft>
              <a:buClrTx/>
              <a:buSzTx/>
              <a:buFontTx/>
              <a:buChar char="•"/>
              <a:tabLst>
                <a:tab pos="269875" algn="l"/>
              </a:tabLst>
            </a:pP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Türkiye Kimya Sanayicileri Derneği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Çevre Danışmanı </a:t>
            </a:r>
            <a:r>
              <a:rPr kumimoji="0" lang="tr-TR" altLang="tr-TR"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(1994-2018)</a:t>
            </a:r>
            <a:endParaRPr kumimoji="0" lang="tr-TR" altLang="tr-TR" sz="600" b="0" i="0" u="none" strike="noStrike" cap="none" normalizeH="0" baseline="0" dirty="0">
              <a:ln>
                <a:noFill/>
              </a:ln>
              <a:solidFill>
                <a:schemeClr val="tx1"/>
              </a:solidFill>
              <a:effectLst/>
            </a:endParaRPr>
          </a:p>
          <a:p>
            <a:pPr marL="271463" marR="0" lvl="0" indent="-184150" algn="just" defTabSz="914400" rtl="0" eaLnBrk="0" fontAlgn="base" latinLnBrk="0" hangingPunct="0">
              <a:lnSpc>
                <a:spcPct val="90000"/>
              </a:lnSpc>
              <a:spcBef>
                <a:spcPct val="0"/>
              </a:spcBef>
              <a:spcAft>
                <a:spcPct val="0"/>
              </a:spcAft>
              <a:buClrTx/>
              <a:buSzTx/>
              <a:buFontTx/>
              <a:buChar char="•"/>
              <a:tabLst>
                <a:tab pos="269875" algn="l"/>
              </a:tabLst>
            </a:pPr>
            <a:r>
              <a:rPr kumimoji="0" lang="tr-TR" altLang="tr-TR"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Istanbul</a:t>
            </a:r>
            <a:r>
              <a:rPr kumimoji="0" lang="tr-TR" altLang="tr-TR"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Sanayi Odası </a:t>
            </a:r>
            <a:r>
              <a:rPr kumimoji="0" lang="tr-TR" altLang="tr-TR" sz="12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Çevre İhtisas Kurulu Başkan Vekili </a:t>
            </a:r>
            <a:r>
              <a:rPr kumimoji="0" lang="tr-TR" altLang="tr-TR"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(1994-2018)</a:t>
            </a:r>
            <a:endParaRPr kumimoji="0" lang="tr-TR" altLang="tr-TR"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tr-TR" altLang="tr-TR" sz="10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lang="tr-TR" altLang="tr-TR" sz="1000" dirty="0">
                <a:latin typeface="Comic Sans MS" panose="030F0702030302020204" pitchFamily="66" charset="0"/>
                <a:ea typeface="Times New Roman" panose="02020603050405020304" pitchFamily="18" charset="0"/>
                <a:cs typeface="Arial" panose="020B0604020202020204" pitchFamily="34" charset="0"/>
              </a:rPr>
              <a:t>   </a:t>
            </a:r>
            <a:r>
              <a:rPr kumimoji="0" lang="tr-TR" altLang="tr-TR" sz="10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e-mail </a:t>
            </a:r>
            <a:r>
              <a:rPr kumimoji="0" lang="pt-BR" altLang="tr-TR" sz="10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 </a:t>
            </a:r>
            <a:r>
              <a:rPr kumimoji="0" lang="tr-TR" altLang="tr-TR" sz="10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hlinkClick r:id="rId2"/>
              </a:rPr>
              <a:t>canerzanbak@gmail.com</a:t>
            </a:r>
            <a:r>
              <a:rPr kumimoji="0" lang="tr-TR" altLang="tr-TR" sz="10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Arial" panose="020B0604020202020204" pitchFamily="34"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C7204325-FAB5-3910-88CA-6F734060D570}"/>
              </a:ext>
            </a:extLst>
          </p:cNvPr>
          <p:cNvSpPr txBox="1"/>
          <p:nvPr/>
        </p:nvSpPr>
        <p:spPr>
          <a:xfrm>
            <a:off x="2643530" y="6632799"/>
            <a:ext cx="3856939" cy="400110"/>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415143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CB74293-2266-3BEC-4A17-3BC53B31CAD3}"/>
              </a:ext>
            </a:extLst>
          </p:cNvPr>
          <p:cNvGrpSpPr/>
          <p:nvPr/>
        </p:nvGrpSpPr>
        <p:grpSpPr>
          <a:xfrm>
            <a:off x="2316847" y="1267261"/>
            <a:ext cx="1273043" cy="2523404"/>
            <a:chOff x="258402" y="2382476"/>
            <a:chExt cx="1273043" cy="2523404"/>
          </a:xfrm>
        </p:grpSpPr>
        <p:sp>
          <p:nvSpPr>
            <p:cNvPr id="9" name="TextBox 8">
              <a:extLst>
                <a:ext uri="{FF2B5EF4-FFF2-40B4-BE49-F238E27FC236}">
                  <a16:creationId xmlns:a16="http://schemas.microsoft.com/office/drawing/2014/main" id="{DFC85804-127F-804E-7C9D-E112445F76A7}"/>
                </a:ext>
              </a:extLst>
            </p:cNvPr>
            <p:cNvSpPr txBox="1"/>
            <p:nvPr/>
          </p:nvSpPr>
          <p:spPr>
            <a:xfrm>
              <a:off x="429911" y="2382476"/>
              <a:ext cx="818658" cy="615553"/>
            </a:xfrm>
            <a:prstGeom prst="rect">
              <a:avLst/>
            </a:prstGeom>
            <a:solidFill>
              <a:srgbClr val="00FF00">
                <a:alpha val="52000"/>
              </a:srgbClr>
            </a:solid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666666"/>
                  </a:solidFill>
                  <a:effectLst/>
                  <a:uLnTx/>
                  <a:uFillTx/>
                  <a:latin typeface="Public Sans"/>
                  <a:ea typeface="+mn-ea"/>
                  <a:cs typeface="+mn-cs"/>
                </a:rPr>
                <a:t>EMTİA/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srgbClr val="666666"/>
                  </a:solidFill>
                  <a:effectLst/>
                  <a:uLnTx/>
                  <a:uFillTx/>
                  <a:latin typeface="Public Sans"/>
                  <a:ea typeface="+mn-ea"/>
                  <a:cs typeface="+mn-cs"/>
                </a:rPr>
                <a:t>MAL</a:t>
              </a:r>
              <a:endPar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724AF16-2D5F-8435-432C-145EA58CCCB4}"/>
                </a:ext>
              </a:extLst>
            </p:cNvPr>
            <p:cNvSpPr txBox="1"/>
            <p:nvPr/>
          </p:nvSpPr>
          <p:spPr>
            <a:xfrm>
              <a:off x="258402" y="3207244"/>
              <a:ext cx="1273043" cy="646331"/>
            </a:xfrm>
            <a:prstGeom prst="rect">
              <a:avLst/>
            </a:prstGeom>
            <a:solidFill>
              <a:srgbClr val="FF0000"/>
            </a:solid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FFFF00"/>
                  </a:solidFill>
                  <a:effectLst/>
                  <a:uLnTx/>
                  <a:uFillTx/>
                  <a:latin typeface="Public Sans"/>
                  <a:ea typeface="+mn-ea"/>
                  <a:cs typeface="+mn-cs"/>
                </a:rPr>
                <a:t>KRİTİK HAMMADDE</a:t>
              </a:r>
              <a:endParaRPr kumimoji="0" lang="tr-TR" sz="16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D7BC87D-3515-7E9A-12F6-F704DC1E30B2}"/>
                </a:ext>
              </a:extLst>
            </p:cNvPr>
            <p:cNvSpPr txBox="1"/>
            <p:nvPr/>
          </p:nvSpPr>
          <p:spPr>
            <a:xfrm>
              <a:off x="258402" y="4259549"/>
              <a:ext cx="1273043" cy="646331"/>
            </a:xfrm>
            <a:prstGeom prst="rect">
              <a:avLst/>
            </a:prstGeom>
            <a:solidFill>
              <a:srgbClr val="7030A0"/>
            </a:solidFill>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white"/>
                  </a:solidFill>
                  <a:effectLst/>
                  <a:uLnTx/>
                  <a:uFillTx/>
                  <a:latin typeface="Public Sans"/>
                  <a:ea typeface="+mn-ea"/>
                  <a:cs typeface="+mn-cs"/>
                </a:rPr>
                <a:t>STRATEJİK HAMMADDE</a:t>
              </a:r>
              <a:endParaRPr kumimoji="0" lang="tr-TR"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CA603D28-A8F3-A930-E3C0-A0F7DB12F373}"/>
              </a:ext>
            </a:extLst>
          </p:cNvPr>
          <p:cNvGrpSpPr/>
          <p:nvPr/>
        </p:nvGrpSpPr>
        <p:grpSpPr>
          <a:xfrm>
            <a:off x="3663135" y="1267261"/>
            <a:ext cx="3379710" cy="1451144"/>
            <a:chOff x="3447442" y="2942950"/>
            <a:chExt cx="3379710" cy="1451144"/>
          </a:xfrm>
        </p:grpSpPr>
        <p:sp>
          <p:nvSpPr>
            <p:cNvPr id="16" name="Rectangle: Rounded Corners 15">
              <a:extLst>
                <a:ext uri="{FF2B5EF4-FFF2-40B4-BE49-F238E27FC236}">
                  <a16:creationId xmlns:a16="http://schemas.microsoft.com/office/drawing/2014/main" id="{951CB851-A80C-87F3-BD5E-47C73EFE5EC6}"/>
                </a:ext>
              </a:extLst>
            </p:cNvPr>
            <p:cNvSpPr/>
            <p:nvPr/>
          </p:nvSpPr>
          <p:spPr>
            <a:xfrm>
              <a:off x="3447442" y="2942950"/>
              <a:ext cx="3363656" cy="606791"/>
            </a:xfrm>
            <a:prstGeom prst="roundRect">
              <a:avLst>
                <a:gd name="adj" fmla="val 28112"/>
              </a:avLst>
            </a:prstGeom>
            <a:no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Public Sans"/>
                  <a:ea typeface="+mn-ea"/>
                  <a:cs typeface="+mn-cs"/>
                </a:rPr>
                <a:t>Normal Ticaret </a:t>
              </a:r>
              <a:r>
                <a:rPr kumimoji="0" lang="tr-TR" sz="1600" b="1" i="1" u="none" strike="noStrike" kern="1200" cap="none" spc="0" normalizeH="0" baseline="0" noProof="0" dirty="0">
                  <a:ln>
                    <a:noFill/>
                  </a:ln>
                  <a:solidFill>
                    <a:prstClr val="black"/>
                  </a:solidFill>
                  <a:effectLst/>
                  <a:uLnTx/>
                  <a:uFillTx/>
                  <a:latin typeface="Public Sans"/>
                  <a:ea typeface="+mn-ea"/>
                  <a:cs typeface="+mn-cs"/>
                </a:rPr>
                <a:t>(Tedarik Sorunu Yok)</a:t>
              </a:r>
              <a:endPar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295869DE-4A10-27FE-55CD-25D36AEB701A}"/>
                </a:ext>
              </a:extLst>
            </p:cNvPr>
            <p:cNvSpPr/>
            <p:nvPr/>
          </p:nvSpPr>
          <p:spPr>
            <a:xfrm>
              <a:off x="3447442" y="3787303"/>
              <a:ext cx="3379710" cy="606791"/>
            </a:xfrm>
            <a:prstGeom prst="roundRect">
              <a:avLst>
                <a:gd name="adj" fmla="val 28112"/>
              </a:avLst>
            </a:prstGeom>
            <a:no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666666"/>
                  </a:solidFill>
                  <a:effectLst/>
                  <a:uLnTx/>
                  <a:uFillTx/>
                  <a:latin typeface="Public Sans"/>
                  <a:ea typeface="+mn-ea"/>
                  <a:cs typeface="+mn-cs"/>
                </a:rPr>
                <a:t> </a:t>
              </a:r>
              <a:r>
                <a:rPr kumimoji="0" lang="tr-TR" sz="2000" b="1" i="0" u="none" strike="noStrike" kern="1200" cap="none" spc="0" normalizeH="0" baseline="0" noProof="0" dirty="0">
                  <a:ln>
                    <a:noFill/>
                  </a:ln>
                  <a:solidFill>
                    <a:prstClr val="black"/>
                  </a:solidFill>
                  <a:effectLst/>
                  <a:uLnTx/>
                  <a:uFillTx/>
                  <a:latin typeface="Public Sans"/>
                  <a:ea typeface="+mn-ea"/>
                  <a:cs typeface="+mn-cs"/>
                </a:rPr>
                <a:t>İthalatta</a:t>
              </a:r>
              <a:r>
                <a:rPr kumimoji="0" lang="tr-TR" sz="1800" b="1" i="0" u="none" strike="noStrike" kern="1200" cap="none" spc="0" normalizeH="0" baseline="0" noProof="0" dirty="0">
                  <a:ln>
                    <a:noFill/>
                  </a:ln>
                  <a:solidFill>
                    <a:prstClr val="black"/>
                  </a:solidFill>
                  <a:effectLst/>
                  <a:uLnTx/>
                  <a:uFillTx/>
                  <a:latin typeface="Public Sans"/>
                  <a:ea typeface="+mn-ea"/>
                  <a:cs typeface="+mn-cs"/>
                </a:rPr>
                <a:t> </a:t>
              </a:r>
              <a:r>
                <a:rPr kumimoji="0" lang="tr-TR" sz="2000" b="1" i="0" u="none" strike="noStrike" kern="1200" cap="none" spc="0" normalizeH="0" baseline="0" noProof="0" dirty="0">
                  <a:ln>
                    <a:noFill/>
                  </a:ln>
                  <a:solidFill>
                    <a:srgbClr val="C00000"/>
                  </a:solidFill>
                  <a:effectLst/>
                  <a:uLnTx/>
                  <a:uFillTx/>
                  <a:latin typeface="Public Sans"/>
                  <a:ea typeface="+mn-ea"/>
                  <a:cs typeface="+mn-cs"/>
                </a:rPr>
                <a:t>Olası Temin Sorunu</a:t>
              </a:r>
              <a:endParaRPr kumimoji="0" lang="tr-TR" sz="2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sp>
        <p:nvSpPr>
          <p:cNvPr id="19" name="Rectangle: Rounded Corners 18">
            <a:extLst>
              <a:ext uri="{FF2B5EF4-FFF2-40B4-BE49-F238E27FC236}">
                <a16:creationId xmlns:a16="http://schemas.microsoft.com/office/drawing/2014/main" id="{27623874-3AB7-2117-6BBF-44D9DA1DF9DC}"/>
              </a:ext>
            </a:extLst>
          </p:cNvPr>
          <p:cNvSpPr/>
          <p:nvPr/>
        </p:nvSpPr>
        <p:spPr>
          <a:xfrm>
            <a:off x="3663134" y="3073967"/>
            <a:ext cx="3363656" cy="786696"/>
          </a:xfrm>
          <a:prstGeom prst="roundRect">
            <a:avLst>
              <a:gd name="adj" fmla="val 28112"/>
            </a:avLst>
          </a:prstGeom>
          <a:no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179388" marR="0" lvl="0" indent="-179388"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a:ln>
                  <a:noFill/>
                </a:ln>
                <a:solidFill>
                  <a:prstClr val="black"/>
                </a:solidFill>
                <a:effectLst/>
                <a:uLnTx/>
                <a:uFillTx/>
                <a:latin typeface="Public Sans"/>
                <a:ea typeface="+mn-ea"/>
                <a:cs typeface="+mn-cs"/>
              </a:rPr>
              <a:t>İthalatı</a:t>
            </a:r>
            <a:r>
              <a:rPr kumimoji="0" lang="tr-TR" sz="2000" b="1" i="0" u="none" strike="noStrike" kern="1200" cap="none" spc="0" normalizeH="0" baseline="0" noProof="0" dirty="0">
                <a:ln>
                  <a:noFill/>
                </a:ln>
                <a:solidFill>
                  <a:srgbClr val="C00000"/>
                </a:solidFill>
                <a:effectLst/>
                <a:uLnTx/>
                <a:uFillTx/>
                <a:latin typeface="Public Sans"/>
                <a:ea typeface="+mn-ea"/>
                <a:cs typeface="+mn-cs"/>
              </a:rPr>
              <a:t> </a:t>
            </a:r>
            <a:r>
              <a:rPr kumimoji="0" lang="tr-TR" sz="2000" b="1" i="0" u="sng" strike="noStrike" kern="1200" cap="none" spc="0" normalizeH="0" baseline="0" noProof="0" dirty="0">
                <a:ln>
                  <a:noFill/>
                </a:ln>
                <a:solidFill>
                  <a:srgbClr val="C00000"/>
                </a:solidFill>
                <a:effectLst/>
                <a:uLnTx/>
                <a:uFillTx/>
                <a:latin typeface="Public Sans"/>
                <a:ea typeface="+mn-ea"/>
                <a:cs typeface="+mn-cs"/>
              </a:rPr>
              <a:t>SİZE ambargolu</a:t>
            </a:r>
            <a:r>
              <a:rPr kumimoji="0" lang="tr-TR" sz="1000" b="1" i="1" u="sng" strike="noStrike" kern="1200" cap="none" spc="0" normalizeH="0" baseline="0" noProof="0" dirty="0">
                <a:ln>
                  <a:noFill/>
                </a:ln>
                <a:solidFill>
                  <a:srgbClr val="0000CC"/>
                </a:solidFill>
                <a:effectLst/>
                <a:uLnTx/>
                <a:uFillTx/>
                <a:latin typeface="Public Sans"/>
                <a:ea typeface="+mn-ea"/>
                <a:cs typeface="+mn-cs"/>
              </a:rPr>
              <a:t> </a:t>
            </a:r>
            <a:r>
              <a:rPr kumimoji="0" lang="tr-TR" sz="1200" b="1" i="1" u="none" strike="noStrike" kern="1200" cap="none" spc="0" normalizeH="0" baseline="0" noProof="0" dirty="0">
                <a:ln>
                  <a:noFill/>
                </a:ln>
                <a:solidFill>
                  <a:srgbClr val="0000CC"/>
                </a:solidFill>
                <a:effectLst/>
                <a:uLnTx/>
                <a:uFillTx/>
                <a:latin typeface="Public Sans"/>
                <a:ea typeface="+mn-ea"/>
                <a:cs typeface="+mn-cs"/>
              </a:rPr>
              <a:t>ya da</a:t>
            </a:r>
            <a:endParaRPr kumimoji="0" lang="tr-TR" sz="1200" b="1" i="0" u="none" strike="noStrike" kern="1200" cap="none" spc="0" normalizeH="0" baseline="0" noProof="0" dirty="0">
              <a:ln>
                <a:noFill/>
              </a:ln>
              <a:solidFill>
                <a:srgbClr val="C00000"/>
              </a:solidFill>
              <a:effectLst/>
              <a:uLnTx/>
              <a:uFillTx/>
              <a:latin typeface="Public Sans"/>
              <a:ea typeface="+mn-ea"/>
              <a:cs typeface="+mn-cs"/>
            </a:endParaRPr>
          </a:p>
          <a:p>
            <a:pPr marL="179388" marR="0" lvl="0" indent="-179388"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tr-TR" sz="2000" b="1" i="0" u="none" strike="noStrike" kern="1200" cap="none" spc="0" normalizeH="0" baseline="0" noProof="0" dirty="0">
                <a:ln>
                  <a:noFill/>
                </a:ln>
                <a:solidFill>
                  <a:prstClr val="black"/>
                </a:solidFill>
                <a:effectLst/>
                <a:uLnTx/>
                <a:uFillTx/>
                <a:latin typeface="Public Sans"/>
                <a:ea typeface="+mn-ea"/>
                <a:cs typeface="+mn-cs"/>
              </a:rPr>
              <a:t>İhracatı</a:t>
            </a:r>
            <a:r>
              <a:rPr kumimoji="0" lang="tr-TR" sz="2000" b="1" i="0" u="none" strike="noStrike" kern="1200" cap="none" spc="0" normalizeH="0" baseline="0" noProof="0" dirty="0">
                <a:ln>
                  <a:noFill/>
                </a:ln>
                <a:solidFill>
                  <a:srgbClr val="C00000"/>
                </a:solidFill>
                <a:effectLst/>
                <a:uLnTx/>
                <a:uFillTx/>
                <a:latin typeface="Public Sans"/>
                <a:ea typeface="+mn-ea"/>
                <a:cs typeface="+mn-cs"/>
              </a:rPr>
              <a:t> </a:t>
            </a:r>
            <a:r>
              <a:rPr kumimoji="0" lang="tr-TR" sz="2000" b="1" i="0" u="sng" strike="noStrike" kern="1200" cap="none" spc="0" normalizeH="0" baseline="0" noProof="0" dirty="0">
                <a:ln>
                  <a:noFill/>
                </a:ln>
                <a:solidFill>
                  <a:srgbClr val="0000CC"/>
                </a:solidFill>
                <a:effectLst/>
                <a:uLnTx/>
                <a:uFillTx/>
                <a:latin typeface="Public Sans"/>
                <a:ea typeface="+mn-ea"/>
                <a:cs typeface="+mn-cs"/>
              </a:rPr>
              <a:t>SİZ yasaklarsınız</a:t>
            </a:r>
            <a:r>
              <a:rPr kumimoji="0" lang="tr-TR" sz="2000" b="1" i="0" u="none" strike="noStrike" kern="1200" cap="none" spc="0" normalizeH="0" baseline="0" noProof="0" dirty="0">
                <a:ln>
                  <a:noFill/>
                </a:ln>
                <a:solidFill>
                  <a:srgbClr val="C00000"/>
                </a:solidFill>
                <a:effectLst/>
                <a:uLnTx/>
                <a:uFillTx/>
                <a:latin typeface="Public Sans"/>
                <a:ea typeface="+mn-ea"/>
                <a:cs typeface="+mn-cs"/>
              </a:rPr>
              <a:t>….</a:t>
            </a:r>
            <a:endParaRPr kumimoji="0" lang="tr-TR" sz="1800" b="0" i="0" u="none" strike="noStrike" kern="1200" cap="none" spc="0" normalizeH="0" baseline="0" noProof="0" dirty="0">
              <a:ln>
                <a:noFill/>
              </a:ln>
              <a:solidFill>
                <a:srgbClr val="0000CC"/>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2A03BEC-12F9-55D6-A65C-E0686B7DF86C}"/>
              </a:ext>
            </a:extLst>
          </p:cNvPr>
          <p:cNvSpPr txBox="1"/>
          <p:nvPr/>
        </p:nvSpPr>
        <p:spPr>
          <a:xfrm>
            <a:off x="2316847" y="6612399"/>
            <a:ext cx="4510305" cy="24622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Zanbak - Emtia Dış Ticaret İrdelemesi- 13. TÜRKTAY _ 19 Ekim 2023</a:t>
            </a:r>
          </a:p>
        </p:txBody>
      </p:sp>
      <p:sp>
        <p:nvSpPr>
          <p:cNvPr id="42" name="TextBox 41">
            <a:extLst>
              <a:ext uri="{FF2B5EF4-FFF2-40B4-BE49-F238E27FC236}">
                <a16:creationId xmlns:a16="http://schemas.microsoft.com/office/drawing/2014/main" id="{F2AA50E4-1504-3DA3-98FC-2CF58CFB5719}"/>
              </a:ext>
            </a:extLst>
          </p:cNvPr>
          <p:cNvSpPr txBox="1"/>
          <p:nvPr/>
        </p:nvSpPr>
        <p:spPr>
          <a:xfrm>
            <a:off x="980156" y="4675456"/>
            <a:ext cx="7010781" cy="1046440"/>
          </a:xfrm>
          <a:prstGeom prst="rect">
            <a:avLst/>
          </a:prstGeom>
          <a:solidFill>
            <a:srgbClr val="FFFF00">
              <a:alpha val="37000"/>
            </a:srgbClr>
          </a:solid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Listeleri her ülkede FARKLI OLSA da</a:t>
            </a:r>
            <a:r>
              <a:rPr kumimoji="0" lang="tr-TR"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Her KRİTİK Hammadde STRATEJİK olmayabilir</a:t>
            </a:r>
            <a:r>
              <a:rPr kumimoji="0" lang="tr-TR"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tr-TR"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ancak,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6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her </a:t>
            </a:r>
            <a:r>
              <a:rPr kumimoji="0" lang="tr-TR" sz="1800" b="1" i="0" u="none" strike="noStrike" kern="1200" cap="none" spc="0" normalizeH="0" baseline="0" noProof="0" dirty="0">
                <a:ln>
                  <a:noFill/>
                </a:ln>
                <a:solidFill>
                  <a:srgbClr val="D034C5"/>
                </a:solidFill>
                <a:effectLst/>
                <a:uLnTx/>
                <a:uFillTx/>
                <a:latin typeface="Arial Black" panose="020B0A04020102020204" pitchFamily="34" charset="0"/>
                <a:ea typeface="+mn-ea"/>
                <a:cs typeface="+mn-cs"/>
              </a:rPr>
              <a:t>STRATEJİK</a:t>
            </a:r>
            <a:r>
              <a:rPr kumimoji="0" lang="tr-TR"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Hammadde ‘‘</a:t>
            </a:r>
            <a:r>
              <a:rPr kumimoji="0" lang="tr-TR" sz="1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KRİTİK</a:t>
            </a:r>
            <a:r>
              <a:rPr kumimoji="0" lang="tr-TR"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tir. </a:t>
            </a:r>
            <a:endParaRPr kumimoji="0" lang="tr-TR"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grpSp>
        <p:nvGrpSpPr>
          <p:cNvPr id="43" name="Group 42">
            <a:extLst>
              <a:ext uri="{FF2B5EF4-FFF2-40B4-BE49-F238E27FC236}">
                <a16:creationId xmlns:a16="http://schemas.microsoft.com/office/drawing/2014/main" id="{976E0CC0-D7A5-6B18-DF4A-9D16CCDB42DE}"/>
              </a:ext>
            </a:extLst>
          </p:cNvPr>
          <p:cNvGrpSpPr/>
          <p:nvPr/>
        </p:nvGrpSpPr>
        <p:grpSpPr>
          <a:xfrm>
            <a:off x="878551" y="1294846"/>
            <a:ext cx="777986" cy="2604743"/>
            <a:chOff x="-76353" y="3284985"/>
            <a:chExt cx="777986" cy="2604743"/>
          </a:xfrm>
        </p:grpSpPr>
        <p:sp>
          <p:nvSpPr>
            <p:cNvPr id="44" name="TextBox 43">
              <a:extLst>
                <a:ext uri="{FF2B5EF4-FFF2-40B4-BE49-F238E27FC236}">
                  <a16:creationId xmlns:a16="http://schemas.microsoft.com/office/drawing/2014/main" id="{AA472BBC-2F4F-1267-2F8E-3CEAA6675FA1}"/>
                </a:ext>
              </a:extLst>
            </p:cNvPr>
            <p:cNvSpPr txBox="1"/>
            <p:nvPr/>
          </p:nvSpPr>
          <p:spPr>
            <a:xfrm rot="16200000">
              <a:off x="-222008" y="3447893"/>
              <a:ext cx="695149" cy="3693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339933"/>
                  </a:solidFill>
                  <a:effectLst/>
                  <a:uLnTx/>
                  <a:uFillTx/>
                  <a:latin typeface="Calibri" panose="020F0502020204030204"/>
                  <a:ea typeface="+mn-ea"/>
                  <a:cs typeface="+mn-cs"/>
                </a:rPr>
                <a:t>Barış</a:t>
              </a:r>
            </a:p>
          </p:txBody>
        </p:sp>
        <p:grpSp>
          <p:nvGrpSpPr>
            <p:cNvPr id="45" name="Group 44">
              <a:extLst>
                <a:ext uri="{FF2B5EF4-FFF2-40B4-BE49-F238E27FC236}">
                  <a16:creationId xmlns:a16="http://schemas.microsoft.com/office/drawing/2014/main" id="{6E0FECDF-16E9-5E74-C983-ACF54380C8E8}"/>
                </a:ext>
              </a:extLst>
            </p:cNvPr>
            <p:cNvGrpSpPr/>
            <p:nvPr/>
          </p:nvGrpSpPr>
          <p:grpSpPr>
            <a:xfrm>
              <a:off x="-76353" y="3347524"/>
              <a:ext cx="777986" cy="2542204"/>
              <a:chOff x="-78760" y="3347524"/>
              <a:chExt cx="777986" cy="2542204"/>
            </a:xfrm>
          </p:grpSpPr>
          <p:sp>
            <p:nvSpPr>
              <p:cNvPr id="46" name="Arrow: Up-Down 45">
                <a:extLst>
                  <a:ext uri="{FF2B5EF4-FFF2-40B4-BE49-F238E27FC236}">
                    <a16:creationId xmlns:a16="http://schemas.microsoft.com/office/drawing/2014/main" id="{BC38EDEF-7AE1-337C-4D76-C56C74CD29D5}"/>
                  </a:ext>
                </a:extLst>
              </p:cNvPr>
              <p:cNvSpPr/>
              <p:nvPr/>
            </p:nvSpPr>
            <p:spPr>
              <a:xfrm>
                <a:off x="230762" y="3347524"/>
                <a:ext cx="468464" cy="2325586"/>
              </a:xfrm>
              <a:prstGeom prst="upDownArrow">
                <a:avLst/>
              </a:prstGeom>
              <a:gradFill flip="none" rotWithShape="1">
                <a:gsLst>
                  <a:gs pos="38434">
                    <a:srgbClr val="FF0000"/>
                  </a:gs>
                  <a:gs pos="35000">
                    <a:srgbClr val="7030A0"/>
                  </a:gs>
                  <a:gs pos="69000">
                    <a:srgbClr val="FF0000"/>
                  </a:gs>
                  <a:gs pos="69000">
                    <a:srgbClr val="00FF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7DFEF42A-5156-9BD6-AC3D-19A280576B13}"/>
                  </a:ext>
                </a:extLst>
              </p:cNvPr>
              <p:cNvSpPr txBox="1"/>
              <p:nvPr/>
            </p:nvSpPr>
            <p:spPr>
              <a:xfrm rot="16200000">
                <a:off x="-874988" y="4724167"/>
                <a:ext cx="1961789" cy="36933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solidFill>
                    <a:effectLst/>
                    <a:uLnTx/>
                    <a:uFillTx/>
                    <a:latin typeface="Calibri" panose="020F0502020204030204"/>
                    <a:ea typeface="+mn-ea"/>
                    <a:cs typeface="+mn-cs"/>
                  </a:rPr>
                  <a:t>Savaş </a:t>
                </a:r>
                <a:r>
                  <a:rPr kumimoji="0" lang="tr-TR" sz="1400" b="1"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sz="1400" b="1" i="1" u="none" strike="noStrike" kern="1200" cap="none" spc="0" normalizeH="0" baseline="0" noProof="0" dirty="0">
                    <a:ln>
                      <a:noFill/>
                    </a:ln>
                    <a:solidFill>
                      <a:srgbClr val="7030A0"/>
                    </a:solidFill>
                    <a:effectLst/>
                    <a:uLnTx/>
                    <a:uFillTx/>
                    <a:latin typeface="Calibri" panose="020F0502020204030204"/>
                    <a:ea typeface="+mn-ea"/>
                    <a:cs typeface="+mn-cs"/>
                  </a:rPr>
                  <a:t>sıcak</a:t>
                </a:r>
                <a:r>
                  <a:rPr kumimoji="0" lang="tr-TR" sz="1400" b="1" i="1"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tr-TR" sz="1400" b="1" i="1" u="none" strike="noStrike" kern="1200" cap="none" spc="0" normalizeH="0" baseline="0" noProof="0" dirty="0">
                    <a:ln>
                      <a:noFill/>
                    </a:ln>
                    <a:solidFill>
                      <a:srgbClr val="FF0000"/>
                    </a:solidFill>
                    <a:effectLst/>
                    <a:uLnTx/>
                    <a:uFillTx/>
                    <a:latin typeface="Calibri" panose="020F0502020204030204"/>
                    <a:ea typeface="+mn-ea"/>
                    <a:cs typeface="+mn-cs"/>
                  </a:rPr>
                  <a:t>soğuk</a:t>
                </a:r>
                <a:r>
                  <a:rPr kumimoji="0" lang="tr-TR" sz="1400" b="1"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grpSp>
      <p:sp>
        <p:nvSpPr>
          <p:cNvPr id="3" name="TextBox 2">
            <a:extLst>
              <a:ext uri="{FF2B5EF4-FFF2-40B4-BE49-F238E27FC236}">
                <a16:creationId xmlns:a16="http://schemas.microsoft.com/office/drawing/2014/main" id="{7BA419AE-595F-899E-0514-D877AE126685}"/>
              </a:ext>
            </a:extLst>
          </p:cNvPr>
          <p:cNvSpPr txBox="1"/>
          <p:nvPr/>
        </p:nvSpPr>
        <p:spPr>
          <a:xfrm>
            <a:off x="2143942" y="154571"/>
            <a:ext cx="4683210" cy="400110"/>
          </a:xfrm>
          <a:prstGeom prst="rect">
            <a:avLst/>
          </a:prstGeom>
          <a:noFill/>
        </p:spPr>
        <p:txBody>
          <a:bodyPr wrap="square">
            <a:spAutoFit/>
          </a:bodyPr>
          <a:lstStyle/>
          <a:p>
            <a:pPr algn="ctr"/>
            <a:r>
              <a:rPr lang="tr-TR" sz="2000" b="1" i="1" dirty="0">
                <a:effectLst/>
                <a:latin typeface="Calibri" panose="020F0502020204030204" pitchFamily="34" charset="0"/>
                <a:ea typeface="Calibri" panose="020F0502020204030204" pitchFamily="34" charset="0"/>
              </a:rPr>
              <a:t>Hammaddelerin “</a:t>
            </a:r>
            <a:r>
              <a:rPr lang="tr-TR" sz="2000" b="1" i="1" dirty="0">
                <a:solidFill>
                  <a:srgbClr val="FF0000"/>
                </a:solidFill>
                <a:effectLst/>
                <a:latin typeface="Calibri" panose="020F0502020204030204" pitchFamily="34" charset="0"/>
                <a:ea typeface="Calibri" panose="020F0502020204030204" pitchFamily="34" charset="0"/>
              </a:rPr>
              <a:t>KRİTİK</a:t>
            </a:r>
            <a:r>
              <a:rPr lang="tr-TR" sz="2000" b="1" i="1" dirty="0">
                <a:effectLst/>
                <a:latin typeface="Calibri" panose="020F0502020204030204" pitchFamily="34" charset="0"/>
                <a:ea typeface="Calibri" panose="020F0502020204030204" pitchFamily="34" charset="0"/>
              </a:rPr>
              <a:t> – </a:t>
            </a:r>
            <a:r>
              <a:rPr lang="tr-TR" sz="2000" b="1" i="1" dirty="0" err="1">
                <a:solidFill>
                  <a:srgbClr val="CC0099"/>
                </a:solidFill>
                <a:effectLst/>
                <a:latin typeface="Calibri" panose="020F0502020204030204" pitchFamily="34" charset="0"/>
                <a:ea typeface="Calibri" panose="020F0502020204030204" pitchFamily="34" charset="0"/>
              </a:rPr>
              <a:t>STRATEJİK</a:t>
            </a:r>
            <a:r>
              <a:rPr lang="tr-TR" sz="2000" b="1" i="1" dirty="0" err="1">
                <a:effectLst/>
                <a:latin typeface="Calibri" panose="020F0502020204030204" pitchFamily="34" charset="0"/>
                <a:ea typeface="Calibri" panose="020F0502020204030204" pitchFamily="34" charset="0"/>
              </a:rPr>
              <a:t>”liği</a:t>
            </a:r>
            <a:endParaRPr lang="tr-TR" sz="2000" b="1"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041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lef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out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arn(outHorizontal)">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AE142-509D-3C3A-12B0-96A6CE64D9DE}"/>
              </a:ext>
            </a:extLst>
          </p:cNvPr>
          <p:cNvPicPr>
            <a:picLocks noChangeAspect="1"/>
          </p:cNvPicPr>
          <p:nvPr/>
        </p:nvPicPr>
        <p:blipFill>
          <a:blip r:embed="rId2"/>
          <a:stretch>
            <a:fillRect/>
          </a:stretch>
        </p:blipFill>
        <p:spPr>
          <a:xfrm>
            <a:off x="209550" y="862012"/>
            <a:ext cx="8724900" cy="5133975"/>
          </a:xfrm>
          <a:prstGeom prst="rect">
            <a:avLst/>
          </a:prstGeom>
        </p:spPr>
      </p:pic>
      <p:sp>
        <p:nvSpPr>
          <p:cNvPr id="8" name="TextBox 7">
            <a:extLst>
              <a:ext uri="{FF2B5EF4-FFF2-40B4-BE49-F238E27FC236}">
                <a16:creationId xmlns:a16="http://schemas.microsoft.com/office/drawing/2014/main" id="{7B6A566F-1451-3A46-698A-B7787B9E6DCD}"/>
              </a:ext>
            </a:extLst>
          </p:cNvPr>
          <p:cNvSpPr txBox="1"/>
          <p:nvPr/>
        </p:nvSpPr>
        <p:spPr>
          <a:xfrm>
            <a:off x="1704672" y="106411"/>
            <a:ext cx="7069468" cy="400110"/>
          </a:xfrm>
          <a:prstGeom prst="rect">
            <a:avLst/>
          </a:prstGeom>
          <a:noFill/>
        </p:spPr>
        <p:txBody>
          <a:bodyPr wrap="square">
            <a:spAutoFit/>
          </a:bodyPr>
          <a:lstStyle/>
          <a:p>
            <a:pPr algn="l"/>
            <a:r>
              <a:rPr lang="tr-TR" sz="2000" b="1" i="0" dirty="0">
                <a:solidFill>
                  <a:srgbClr val="0000CC"/>
                </a:solidFill>
                <a:effectLst/>
              </a:rPr>
              <a:t> Ülkelerin KRİTİK HAMMADDE Tanımlama Algoritması</a:t>
            </a:r>
            <a:endParaRPr lang="en-US" sz="2000" b="1" i="0" dirty="0">
              <a:effectLst/>
            </a:endParaRPr>
          </a:p>
        </p:txBody>
      </p:sp>
      <p:grpSp>
        <p:nvGrpSpPr>
          <p:cNvPr id="4" name="Group 3">
            <a:extLst>
              <a:ext uri="{FF2B5EF4-FFF2-40B4-BE49-F238E27FC236}">
                <a16:creationId xmlns:a16="http://schemas.microsoft.com/office/drawing/2014/main" id="{F9D9BD54-44C6-5C97-D2E4-94EDF5D12FB9}"/>
              </a:ext>
            </a:extLst>
          </p:cNvPr>
          <p:cNvGrpSpPr/>
          <p:nvPr/>
        </p:nvGrpSpPr>
        <p:grpSpPr>
          <a:xfrm>
            <a:off x="28708" y="1304610"/>
            <a:ext cx="7030459" cy="2197546"/>
            <a:chOff x="28708" y="1304610"/>
            <a:chExt cx="7030459" cy="2197546"/>
          </a:xfrm>
        </p:grpSpPr>
        <p:sp>
          <p:nvSpPr>
            <p:cNvPr id="6" name="TextBox 5">
              <a:extLst>
                <a:ext uri="{FF2B5EF4-FFF2-40B4-BE49-F238E27FC236}">
                  <a16:creationId xmlns:a16="http://schemas.microsoft.com/office/drawing/2014/main" id="{36DA0A53-15E4-FD80-0998-78A9744C8C19}"/>
                </a:ext>
              </a:extLst>
            </p:cNvPr>
            <p:cNvSpPr txBox="1"/>
            <p:nvPr/>
          </p:nvSpPr>
          <p:spPr>
            <a:xfrm flipH="1">
              <a:off x="1088134" y="1591056"/>
              <a:ext cx="5971033" cy="1323439"/>
            </a:xfrm>
            <a:prstGeom prst="rect">
              <a:avLst/>
            </a:prstGeom>
            <a:noFill/>
          </p:spPr>
          <p:txBody>
            <a:bodyPr wrap="square" rtlCol="0">
              <a:spAutoFit/>
            </a:bodyPr>
            <a:lstStyle/>
            <a:p>
              <a:pPr marL="285750" indent="-285750">
                <a:buFont typeface="Arial" panose="020B0604020202020204" pitchFamily="34" charset="0"/>
                <a:buChar char="•"/>
              </a:pPr>
              <a:r>
                <a:rPr lang="tr-TR" sz="1600" dirty="0">
                  <a:solidFill>
                    <a:schemeClr val="bg1"/>
                  </a:solidFill>
                </a:rPr>
                <a:t>Ülke Doğal kaynaklarından Varlığı </a:t>
              </a:r>
              <a:r>
                <a:rPr lang="tr-TR" sz="1600" i="1" dirty="0">
                  <a:solidFill>
                    <a:schemeClr val="bg1"/>
                  </a:solidFill>
                </a:rPr>
                <a:t>(jeolojik Varlık)</a:t>
              </a:r>
              <a:endParaRPr lang="tr-TR" sz="1600" dirty="0">
                <a:solidFill>
                  <a:schemeClr val="bg1"/>
                </a:solidFill>
              </a:endParaRPr>
            </a:p>
            <a:p>
              <a:pPr marL="285750" indent="-285750">
                <a:buFont typeface="Arial" panose="020B0604020202020204" pitchFamily="34" charset="0"/>
                <a:buChar char="•"/>
              </a:pPr>
              <a:r>
                <a:rPr lang="tr-TR" sz="1600" dirty="0">
                  <a:solidFill>
                    <a:schemeClr val="bg1"/>
                  </a:solidFill>
                </a:rPr>
                <a:t>Ülke dahilinde Üretim Olasılığı</a:t>
              </a:r>
            </a:p>
            <a:p>
              <a:pPr marL="285750" indent="-285750">
                <a:buFont typeface="Arial" panose="020B0604020202020204" pitchFamily="34" charset="0"/>
                <a:buChar char="•"/>
              </a:pPr>
              <a:r>
                <a:rPr lang="tr-TR" sz="1600" dirty="0">
                  <a:solidFill>
                    <a:schemeClr val="bg1"/>
                  </a:solidFill>
                </a:rPr>
                <a:t>Atıklardan Geri Dönüşüm Olasılığı</a:t>
              </a:r>
            </a:p>
            <a:p>
              <a:pPr marL="285750" indent="-285750">
                <a:buFont typeface="Arial" panose="020B0604020202020204" pitchFamily="34" charset="0"/>
                <a:buChar char="•"/>
              </a:pPr>
              <a:r>
                <a:rPr lang="tr-TR" sz="1600" dirty="0">
                  <a:solidFill>
                    <a:schemeClr val="bg1"/>
                  </a:solidFill>
                </a:rPr>
                <a:t>İthalat yapılacak ülkelerle olan ‘‘Ticari/Diplomatik İlişkiler’’,</a:t>
              </a:r>
            </a:p>
            <a:p>
              <a:pPr marL="285750" indent="-285750">
                <a:buFont typeface="Arial" panose="020B0604020202020204" pitchFamily="34" charset="0"/>
                <a:buChar char="•"/>
              </a:pPr>
              <a:r>
                <a:rPr lang="tr-TR" sz="1600" i="1" dirty="0" err="1">
                  <a:solidFill>
                    <a:schemeClr val="bg1"/>
                  </a:solidFill>
                </a:rPr>
                <a:t>vd</a:t>
              </a:r>
              <a:r>
                <a:rPr lang="tr-TR" sz="1600" i="1" dirty="0">
                  <a:solidFill>
                    <a:schemeClr val="bg1"/>
                  </a:solidFill>
                </a:rPr>
                <a:t>  ….</a:t>
              </a:r>
              <a:endParaRPr lang="en-US" sz="1600" i="1" dirty="0">
                <a:solidFill>
                  <a:schemeClr val="bg1"/>
                </a:solidFill>
              </a:endParaRPr>
            </a:p>
          </p:txBody>
        </p:sp>
        <p:sp>
          <p:nvSpPr>
            <p:cNvPr id="2" name="Oval 1">
              <a:extLst>
                <a:ext uri="{FF2B5EF4-FFF2-40B4-BE49-F238E27FC236}">
                  <a16:creationId xmlns:a16="http://schemas.microsoft.com/office/drawing/2014/main" id="{1B926C6D-AEA9-12CF-7C18-CC6BD7760205}"/>
                </a:ext>
              </a:extLst>
            </p:cNvPr>
            <p:cNvSpPr/>
            <p:nvPr/>
          </p:nvSpPr>
          <p:spPr>
            <a:xfrm rot="20956946">
              <a:off x="28708" y="1304610"/>
              <a:ext cx="6465811" cy="2197546"/>
            </a:xfrm>
            <a:custGeom>
              <a:avLst/>
              <a:gdLst>
                <a:gd name="connsiteX0" fmla="*/ 0 w 6418305"/>
                <a:gd name="connsiteY0" fmla="*/ 1270294 h 2540588"/>
                <a:gd name="connsiteX1" fmla="*/ 3209153 w 6418305"/>
                <a:gd name="connsiteY1" fmla="*/ 0 h 2540588"/>
                <a:gd name="connsiteX2" fmla="*/ 6418306 w 6418305"/>
                <a:gd name="connsiteY2" fmla="*/ 1270294 h 2540588"/>
                <a:gd name="connsiteX3" fmla="*/ 3209153 w 6418305"/>
                <a:gd name="connsiteY3" fmla="*/ 2540588 h 2540588"/>
                <a:gd name="connsiteX4" fmla="*/ 0 w 6418305"/>
                <a:gd name="connsiteY4" fmla="*/ 1270294 h 2540588"/>
                <a:gd name="connsiteX0" fmla="*/ 0 w 6515814"/>
                <a:gd name="connsiteY0" fmla="*/ 1270294 h 2617919"/>
                <a:gd name="connsiteX1" fmla="*/ 3209153 w 6515814"/>
                <a:gd name="connsiteY1" fmla="*/ 0 h 2617919"/>
                <a:gd name="connsiteX2" fmla="*/ 6418306 w 6515814"/>
                <a:gd name="connsiteY2" fmla="*/ 1270294 h 2617919"/>
                <a:gd name="connsiteX3" fmla="*/ 5331047 w 6515814"/>
                <a:gd name="connsiteY3" fmla="*/ 2346967 h 2617919"/>
                <a:gd name="connsiteX4" fmla="*/ 3209153 w 6515814"/>
                <a:gd name="connsiteY4" fmla="*/ 2540588 h 2617919"/>
                <a:gd name="connsiteX5" fmla="*/ 0 w 6515814"/>
                <a:gd name="connsiteY5" fmla="*/ 1270294 h 2617919"/>
                <a:gd name="connsiteX0" fmla="*/ 2073 w 6517887"/>
                <a:gd name="connsiteY0" fmla="*/ 1270294 h 2411510"/>
                <a:gd name="connsiteX1" fmla="*/ 3211226 w 6517887"/>
                <a:gd name="connsiteY1" fmla="*/ 0 h 2411510"/>
                <a:gd name="connsiteX2" fmla="*/ 6420379 w 6517887"/>
                <a:gd name="connsiteY2" fmla="*/ 1270294 h 2411510"/>
                <a:gd name="connsiteX3" fmla="*/ 5333120 w 6517887"/>
                <a:gd name="connsiteY3" fmla="*/ 2346967 h 2411510"/>
                <a:gd name="connsiteX4" fmla="*/ 2764686 w 6517887"/>
                <a:gd name="connsiteY4" fmla="*/ 2017497 h 2411510"/>
                <a:gd name="connsiteX5" fmla="*/ 2073 w 6517887"/>
                <a:gd name="connsiteY5" fmla="*/ 1270294 h 2411510"/>
                <a:gd name="connsiteX0" fmla="*/ 304737 w 6820551"/>
                <a:gd name="connsiteY0" fmla="*/ 1270294 h 2401467"/>
                <a:gd name="connsiteX1" fmla="*/ 3513890 w 6820551"/>
                <a:gd name="connsiteY1" fmla="*/ 0 h 2401467"/>
                <a:gd name="connsiteX2" fmla="*/ 6723043 w 6820551"/>
                <a:gd name="connsiteY2" fmla="*/ 1270294 h 2401467"/>
                <a:gd name="connsiteX3" fmla="*/ 5635784 w 6820551"/>
                <a:gd name="connsiteY3" fmla="*/ 2346967 h 2401467"/>
                <a:gd name="connsiteX4" fmla="*/ 3067350 w 6820551"/>
                <a:gd name="connsiteY4" fmla="*/ 2017497 h 2401467"/>
                <a:gd name="connsiteX5" fmla="*/ 444888 w 6820551"/>
                <a:gd name="connsiteY5" fmla="*/ 1910033 h 2401467"/>
                <a:gd name="connsiteX6" fmla="*/ 304737 w 6820551"/>
                <a:gd name="connsiteY6" fmla="*/ 1270294 h 2401467"/>
                <a:gd name="connsiteX0" fmla="*/ 446856 w 6670100"/>
                <a:gd name="connsiteY0" fmla="*/ 494394 h 2436645"/>
                <a:gd name="connsiteX1" fmla="*/ 3363439 w 6670100"/>
                <a:gd name="connsiteY1" fmla="*/ 35178 h 2436645"/>
                <a:gd name="connsiteX2" fmla="*/ 6572592 w 6670100"/>
                <a:gd name="connsiteY2" fmla="*/ 1305472 h 2436645"/>
                <a:gd name="connsiteX3" fmla="*/ 5485333 w 6670100"/>
                <a:gd name="connsiteY3" fmla="*/ 2382145 h 2436645"/>
                <a:gd name="connsiteX4" fmla="*/ 2916899 w 6670100"/>
                <a:gd name="connsiteY4" fmla="*/ 2052675 h 2436645"/>
                <a:gd name="connsiteX5" fmla="*/ 294437 w 6670100"/>
                <a:gd name="connsiteY5" fmla="*/ 1945211 h 2436645"/>
                <a:gd name="connsiteX6" fmla="*/ 446856 w 6670100"/>
                <a:gd name="connsiteY6" fmla="*/ 494394 h 2436645"/>
                <a:gd name="connsiteX0" fmla="*/ 446856 w 6575053"/>
                <a:gd name="connsiteY0" fmla="*/ 459402 h 2401653"/>
                <a:gd name="connsiteX1" fmla="*/ 3363439 w 6575053"/>
                <a:gd name="connsiteY1" fmla="*/ 186 h 2401653"/>
                <a:gd name="connsiteX2" fmla="*/ 5258000 w 6575053"/>
                <a:gd name="connsiteY2" fmla="*/ 496343 h 2401653"/>
                <a:gd name="connsiteX3" fmla="*/ 6572592 w 6575053"/>
                <a:gd name="connsiteY3" fmla="*/ 1270480 h 2401653"/>
                <a:gd name="connsiteX4" fmla="*/ 5485333 w 6575053"/>
                <a:gd name="connsiteY4" fmla="*/ 2347153 h 2401653"/>
                <a:gd name="connsiteX5" fmla="*/ 2916899 w 6575053"/>
                <a:gd name="connsiteY5" fmla="*/ 2017683 h 2401653"/>
                <a:gd name="connsiteX6" fmla="*/ 294437 w 6575053"/>
                <a:gd name="connsiteY6" fmla="*/ 1910219 h 2401653"/>
                <a:gd name="connsiteX7" fmla="*/ 446856 w 6575053"/>
                <a:gd name="connsiteY7" fmla="*/ 459402 h 2401653"/>
                <a:gd name="connsiteX0" fmla="*/ 446856 w 6575053"/>
                <a:gd name="connsiteY0" fmla="*/ 459402 h 2401653"/>
                <a:gd name="connsiteX1" fmla="*/ 3363439 w 6575053"/>
                <a:gd name="connsiteY1" fmla="*/ 186 h 2401653"/>
                <a:gd name="connsiteX2" fmla="*/ 5258000 w 6575053"/>
                <a:gd name="connsiteY2" fmla="*/ 496343 h 2401653"/>
                <a:gd name="connsiteX3" fmla="*/ 6572592 w 6575053"/>
                <a:gd name="connsiteY3" fmla="*/ 1270480 h 2401653"/>
                <a:gd name="connsiteX4" fmla="*/ 5485333 w 6575053"/>
                <a:gd name="connsiteY4" fmla="*/ 2347153 h 2401653"/>
                <a:gd name="connsiteX5" fmla="*/ 2916899 w 6575053"/>
                <a:gd name="connsiteY5" fmla="*/ 2017683 h 2401653"/>
                <a:gd name="connsiteX6" fmla="*/ 294437 w 6575053"/>
                <a:gd name="connsiteY6" fmla="*/ 1910219 h 2401653"/>
                <a:gd name="connsiteX7" fmla="*/ 446856 w 6575053"/>
                <a:gd name="connsiteY7" fmla="*/ 459402 h 2401653"/>
                <a:gd name="connsiteX0" fmla="*/ 446856 w 6576328"/>
                <a:gd name="connsiteY0" fmla="*/ 459402 h 2401653"/>
                <a:gd name="connsiteX1" fmla="*/ 3363439 w 6576328"/>
                <a:gd name="connsiteY1" fmla="*/ 186 h 2401653"/>
                <a:gd name="connsiteX2" fmla="*/ 5258000 w 6576328"/>
                <a:gd name="connsiteY2" fmla="*/ 496343 h 2401653"/>
                <a:gd name="connsiteX3" fmla="*/ 6572592 w 6576328"/>
                <a:gd name="connsiteY3" fmla="*/ 1270480 h 2401653"/>
                <a:gd name="connsiteX4" fmla="*/ 5485333 w 6576328"/>
                <a:gd name="connsiteY4" fmla="*/ 2347153 h 2401653"/>
                <a:gd name="connsiteX5" fmla="*/ 2916899 w 6576328"/>
                <a:gd name="connsiteY5" fmla="*/ 2017683 h 2401653"/>
                <a:gd name="connsiteX6" fmla="*/ 294437 w 6576328"/>
                <a:gd name="connsiteY6" fmla="*/ 1910219 h 2401653"/>
                <a:gd name="connsiteX7" fmla="*/ 446856 w 6576328"/>
                <a:gd name="connsiteY7" fmla="*/ 459402 h 2401653"/>
                <a:gd name="connsiteX0" fmla="*/ 446856 w 6576328"/>
                <a:gd name="connsiteY0" fmla="*/ 459402 h 2401653"/>
                <a:gd name="connsiteX1" fmla="*/ 3363439 w 6576328"/>
                <a:gd name="connsiteY1" fmla="*/ 186 h 2401653"/>
                <a:gd name="connsiteX2" fmla="*/ 5258000 w 6576328"/>
                <a:gd name="connsiteY2" fmla="*/ 496343 h 2401653"/>
                <a:gd name="connsiteX3" fmla="*/ 6572592 w 6576328"/>
                <a:gd name="connsiteY3" fmla="*/ 1270480 h 2401653"/>
                <a:gd name="connsiteX4" fmla="*/ 5485333 w 6576328"/>
                <a:gd name="connsiteY4" fmla="*/ 2347153 h 2401653"/>
                <a:gd name="connsiteX5" fmla="*/ 2916899 w 6576328"/>
                <a:gd name="connsiteY5" fmla="*/ 2017683 h 2401653"/>
                <a:gd name="connsiteX6" fmla="*/ 294437 w 6576328"/>
                <a:gd name="connsiteY6" fmla="*/ 1910219 h 2401653"/>
                <a:gd name="connsiteX7" fmla="*/ 446856 w 6576328"/>
                <a:gd name="connsiteY7" fmla="*/ 459402 h 2401653"/>
                <a:gd name="connsiteX0" fmla="*/ 446856 w 6575053"/>
                <a:gd name="connsiteY0" fmla="*/ 459402 h 2401653"/>
                <a:gd name="connsiteX1" fmla="*/ 3363439 w 6575053"/>
                <a:gd name="connsiteY1" fmla="*/ 186 h 2401653"/>
                <a:gd name="connsiteX2" fmla="*/ 5258000 w 6575053"/>
                <a:gd name="connsiteY2" fmla="*/ 496343 h 2401653"/>
                <a:gd name="connsiteX3" fmla="*/ 6572592 w 6575053"/>
                <a:gd name="connsiteY3" fmla="*/ 1270480 h 2401653"/>
                <a:gd name="connsiteX4" fmla="*/ 5485333 w 6575053"/>
                <a:gd name="connsiteY4" fmla="*/ 2347153 h 2401653"/>
                <a:gd name="connsiteX5" fmla="*/ 2916899 w 6575053"/>
                <a:gd name="connsiteY5" fmla="*/ 2017683 h 2401653"/>
                <a:gd name="connsiteX6" fmla="*/ 294437 w 6575053"/>
                <a:gd name="connsiteY6" fmla="*/ 1910219 h 2401653"/>
                <a:gd name="connsiteX7" fmla="*/ 446856 w 6575053"/>
                <a:gd name="connsiteY7" fmla="*/ 459402 h 2401653"/>
                <a:gd name="connsiteX0" fmla="*/ 446856 w 6575224"/>
                <a:gd name="connsiteY0" fmla="*/ 459402 h 2363791"/>
                <a:gd name="connsiteX1" fmla="*/ 3363439 w 6575224"/>
                <a:gd name="connsiteY1" fmla="*/ 186 h 2363791"/>
                <a:gd name="connsiteX2" fmla="*/ 5258000 w 6575224"/>
                <a:gd name="connsiteY2" fmla="*/ 496343 h 2363791"/>
                <a:gd name="connsiteX3" fmla="*/ 6572592 w 6575224"/>
                <a:gd name="connsiteY3" fmla="*/ 1270480 h 2363791"/>
                <a:gd name="connsiteX4" fmla="*/ 5485333 w 6575224"/>
                <a:gd name="connsiteY4" fmla="*/ 2347153 h 2363791"/>
                <a:gd name="connsiteX5" fmla="*/ 2916899 w 6575224"/>
                <a:gd name="connsiteY5" fmla="*/ 2017683 h 2363791"/>
                <a:gd name="connsiteX6" fmla="*/ 294437 w 6575224"/>
                <a:gd name="connsiteY6" fmla="*/ 1910219 h 2363791"/>
                <a:gd name="connsiteX7" fmla="*/ 446856 w 6575224"/>
                <a:gd name="connsiteY7" fmla="*/ 459402 h 2363791"/>
                <a:gd name="connsiteX0" fmla="*/ 446856 w 6575224"/>
                <a:gd name="connsiteY0" fmla="*/ 459402 h 2363791"/>
                <a:gd name="connsiteX1" fmla="*/ 3363439 w 6575224"/>
                <a:gd name="connsiteY1" fmla="*/ 186 h 2363791"/>
                <a:gd name="connsiteX2" fmla="*/ 5258000 w 6575224"/>
                <a:gd name="connsiteY2" fmla="*/ 496343 h 2363791"/>
                <a:gd name="connsiteX3" fmla="*/ 6572592 w 6575224"/>
                <a:gd name="connsiteY3" fmla="*/ 1270480 h 2363791"/>
                <a:gd name="connsiteX4" fmla="*/ 5485333 w 6575224"/>
                <a:gd name="connsiteY4" fmla="*/ 2347153 h 2363791"/>
                <a:gd name="connsiteX5" fmla="*/ 2916899 w 6575224"/>
                <a:gd name="connsiteY5" fmla="*/ 2017683 h 2363791"/>
                <a:gd name="connsiteX6" fmla="*/ 294437 w 6575224"/>
                <a:gd name="connsiteY6" fmla="*/ 1910219 h 2363791"/>
                <a:gd name="connsiteX7" fmla="*/ 446856 w 6575224"/>
                <a:gd name="connsiteY7" fmla="*/ 459402 h 2363791"/>
                <a:gd name="connsiteX0" fmla="*/ 446856 w 6575224"/>
                <a:gd name="connsiteY0" fmla="*/ 459402 h 2347153"/>
                <a:gd name="connsiteX1" fmla="*/ 3363439 w 6575224"/>
                <a:gd name="connsiteY1" fmla="*/ 186 h 2347153"/>
                <a:gd name="connsiteX2" fmla="*/ 5258000 w 6575224"/>
                <a:gd name="connsiteY2" fmla="*/ 496343 h 2347153"/>
                <a:gd name="connsiteX3" fmla="*/ 6572592 w 6575224"/>
                <a:gd name="connsiteY3" fmla="*/ 1270480 h 2347153"/>
                <a:gd name="connsiteX4" fmla="*/ 5485333 w 6575224"/>
                <a:gd name="connsiteY4" fmla="*/ 2347153 h 2347153"/>
                <a:gd name="connsiteX5" fmla="*/ 2916899 w 6575224"/>
                <a:gd name="connsiteY5" fmla="*/ 2017683 h 2347153"/>
                <a:gd name="connsiteX6" fmla="*/ 294437 w 6575224"/>
                <a:gd name="connsiteY6" fmla="*/ 1910219 h 2347153"/>
                <a:gd name="connsiteX7" fmla="*/ 446856 w 6575224"/>
                <a:gd name="connsiteY7" fmla="*/ 459402 h 2347153"/>
                <a:gd name="connsiteX0" fmla="*/ 446856 w 6576539"/>
                <a:gd name="connsiteY0" fmla="*/ 459402 h 2347153"/>
                <a:gd name="connsiteX1" fmla="*/ 3363439 w 6576539"/>
                <a:gd name="connsiteY1" fmla="*/ 186 h 2347153"/>
                <a:gd name="connsiteX2" fmla="*/ 5258000 w 6576539"/>
                <a:gd name="connsiteY2" fmla="*/ 496343 h 2347153"/>
                <a:gd name="connsiteX3" fmla="*/ 6572592 w 6576539"/>
                <a:gd name="connsiteY3" fmla="*/ 1270480 h 2347153"/>
                <a:gd name="connsiteX4" fmla="*/ 5485333 w 6576539"/>
                <a:gd name="connsiteY4" fmla="*/ 2347153 h 2347153"/>
                <a:gd name="connsiteX5" fmla="*/ 2916899 w 6576539"/>
                <a:gd name="connsiteY5" fmla="*/ 2017683 h 2347153"/>
                <a:gd name="connsiteX6" fmla="*/ 294437 w 6576539"/>
                <a:gd name="connsiteY6" fmla="*/ 1910219 h 2347153"/>
                <a:gd name="connsiteX7" fmla="*/ 446856 w 6576539"/>
                <a:gd name="connsiteY7" fmla="*/ 459402 h 2347153"/>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899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46856 w 6586006"/>
                <a:gd name="connsiteY0" fmla="*/ 459402 h 2183060"/>
                <a:gd name="connsiteX1" fmla="*/ 3363439 w 6586006"/>
                <a:gd name="connsiteY1" fmla="*/ 186 h 2183060"/>
                <a:gd name="connsiteX2" fmla="*/ 5258000 w 6586006"/>
                <a:gd name="connsiteY2" fmla="*/ 496343 h 2183060"/>
                <a:gd name="connsiteX3" fmla="*/ 6572592 w 6586006"/>
                <a:gd name="connsiteY3" fmla="*/ 1270480 h 2183060"/>
                <a:gd name="connsiteX4" fmla="*/ 5805208 w 6586006"/>
                <a:gd name="connsiteY4" fmla="*/ 2183060 h 2183060"/>
                <a:gd name="connsiteX5" fmla="*/ 2916901 w 6586006"/>
                <a:gd name="connsiteY5" fmla="*/ 2017683 h 2183060"/>
                <a:gd name="connsiteX6" fmla="*/ 294437 w 6586006"/>
                <a:gd name="connsiteY6" fmla="*/ 1910219 h 2183060"/>
                <a:gd name="connsiteX7" fmla="*/ 446856 w 6586006"/>
                <a:gd name="connsiteY7" fmla="*/ 459402 h 2183060"/>
                <a:gd name="connsiteX0" fmla="*/ 493536 w 6632686"/>
                <a:gd name="connsiteY0" fmla="*/ 465815 h 2189473"/>
                <a:gd name="connsiteX1" fmla="*/ 3410119 w 6632686"/>
                <a:gd name="connsiteY1" fmla="*/ 6599 h 2189473"/>
                <a:gd name="connsiteX2" fmla="*/ 5304680 w 6632686"/>
                <a:gd name="connsiteY2" fmla="*/ 502756 h 2189473"/>
                <a:gd name="connsiteX3" fmla="*/ 6619272 w 6632686"/>
                <a:gd name="connsiteY3" fmla="*/ 1276893 h 2189473"/>
                <a:gd name="connsiteX4" fmla="*/ 5851888 w 6632686"/>
                <a:gd name="connsiteY4" fmla="*/ 2189473 h 2189473"/>
                <a:gd name="connsiteX5" fmla="*/ 2963581 w 6632686"/>
                <a:gd name="connsiteY5" fmla="*/ 2024096 h 2189473"/>
                <a:gd name="connsiteX6" fmla="*/ 341117 w 6632686"/>
                <a:gd name="connsiteY6" fmla="*/ 1916632 h 2189473"/>
                <a:gd name="connsiteX7" fmla="*/ 493536 w 6632686"/>
                <a:gd name="connsiteY7" fmla="*/ 465815 h 2189473"/>
                <a:gd name="connsiteX0" fmla="*/ 493536 w 6632686"/>
                <a:gd name="connsiteY0" fmla="*/ 465815 h 2189473"/>
                <a:gd name="connsiteX1" fmla="*/ 3410119 w 6632686"/>
                <a:gd name="connsiteY1" fmla="*/ 6599 h 2189473"/>
                <a:gd name="connsiteX2" fmla="*/ 5304680 w 6632686"/>
                <a:gd name="connsiteY2" fmla="*/ 502756 h 2189473"/>
                <a:gd name="connsiteX3" fmla="*/ 6619272 w 6632686"/>
                <a:gd name="connsiteY3" fmla="*/ 1276893 h 2189473"/>
                <a:gd name="connsiteX4" fmla="*/ 5851888 w 6632686"/>
                <a:gd name="connsiteY4" fmla="*/ 2189473 h 2189473"/>
                <a:gd name="connsiteX5" fmla="*/ 2963581 w 6632686"/>
                <a:gd name="connsiteY5" fmla="*/ 2024096 h 2189473"/>
                <a:gd name="connsiteX6" fmla="*/ 341117 w 6632686"/>
                <a:gd name="connsiteY6" fmla="*/ 1916632 h 2189473"/>
                <a:gd name="connsiteX7" fmla="*/ 493536 w 6632686"/>
                <a:gd name="connsiteY7" fmla="*/ 465815 h 2189473"/>
                <a:gd name="connsiteX0" fmla="*/ 493536 w 6632686"/>
                <a:gd name="connsiteY0" fmla="*/ 508943 h 2232601"/>
                <a:gd name="connsiteX1" fmla="*/ 3410119 w 6632686"/>
                <a:gd name="connsiteY1" fmla="*/ 49727 h 2232601"/>
                <a:gd name="connsiteX2" fmla="*/ 5304680 w 6632686"/>
                <a:gd name="connsiteY2" fmla="*/ 545884 h 2232601"/>
                <a:gd name="connsiteX3" fmla="*/ 6619272 w 6632686"/>
                <a:gd name="connsiteY3" fmla="*/ 1320021 h 2232601"/>
                <a:gd name="connsiteX4" fmla="*/ 5851888 w 6632686"/>
                <a:gd name="connsiteY4" fmla="*/ 2232601 h 2232601"/>
                <a:gd name="connsiteX5" fmla="*/ 2963581 w 6632686"/>
                <a:gd name="connsiteY5" fmla="*/ 2067224 h 2232601"/>
                <a:gd name="connsiteX6" fmla="*/ 341117 w 6632686"/>
                <a:gd name="connsiteY6" fmla="*/ 1959760 h 2232601"/>
                <a:gd name="connsiteX7" fmla="*/ 493536 w 6632686"/>
                <a:gd name="connsiteY7" fmla="*/ 508943 h 2232601"/>
                <a:gd name="connsiteX0" fmla="*/ 493536 w 6632686"/>
                <a:gd name="connsiteY0" fmla="*/ 458525 h 2182183"/>
                <a:gd name="connsiteX1" fmla="*/ 3318285 w 6632686"/>
                <a:gd name="connsiteY1" fmla="*/ 88896 h 2182183"/>
                <a:gd name="connsiteX2" fmla="*/ 5304680 w 6632686"/>
                <a:gd name="connsiteY2" fmla="*/ 495466 h 2182183"/>
                <a:gd name="connsiteX3" fmla="*/ 6619272 w 6632686"/>
                <a:gd name="connsiteY3" fmla="*/ 1269603 h 2182183"/>
                <a:gd name="connsiteX4" fmla="*/ 5851888 w 6632686"/>
                <a:gd name="connsiteY4" fmla="*/ 2182183 h 2182183"/>
                <a:gd name="connsiteX5" fmla="*/ 2963581 w 6632686"/>
                <a:gd name="connsiteY5" fmla="*/ 2016806 h 2182183"/>
                <a:gd name="connsiteX6" fmla="*/ 341117 w 6632686"/>
                <a:gd name="connsiteY6" fmla="*/ 1909342 h 2182183"/>
                <a:gd name="connsiteX7" fmla="*/ 493536 w 6632686"/>
                <a:gd name="connsiteY7" fmla="*/ 458525 h 2182183"/>
                <a:gd name="connsiteX0" fmla="*/ 493536 w 6632686"/>
                <a:gd name="connsiteY0" fmla="*/ 458525 h 2182183"/>
                <a:gd name="connsiteX1" fmla="*/ 3318285 w 6632686"/>
                <a:gd name="connsiteY1" fmla="*/ 88896 h 2182183"/>
                <a:gd name="connsiteX2" fmla="*/ 5304680 w 6632686"/>
                <a:gd name="connsiteY2" fmla="*/ 495466 h 2182183"/>
                <a:gd name="connsiteX3" fmla="*/ 6619272 w 6632686"/>
                <a:gd name="connsiteY3" fmla="*/ 1269603 h 2182183"/>
                <a:gd name="connsiteX4" fmla="*/ 5851888 w 6632686"/>
                <a:gd name="connsiteY4" fmla="*/ 2182183 h 2182183"/>
                <a:gd name="connsiteX5" fmla="*/ 2963581 w 6632686"/>
                <a:gd name="connsiteY5" fmla="*/ 2016806 h 2182183"/>
                <a:gd name="connsiteX6" fmla="*/ 341117 w 6632686"/>
                <a:gd name="connsiteY6" fmla="*/ 1909342 h 2182183"/>
                <a:gd name="connsiteX7" fmla="*/ 493536 w 6632686"/>
                <a:gd name="connsiteY7" fmla="*/ 458525 h 2182183"/>
                <a:gd name="connsiteX0" fmla="*/ 493536 w 6632686"/>
                <a:gd name="connsiteY0" fmla="*/ 458525 h 2182183"/>
                <a:gd name="connsiteX1" fmla="*/ 3318285 w 6632686"/>
                <a:gd name="connsiteY1" fmla="*/ 88896 h 2182183"/>
                <a:gd name="connsiteX2" fmla="*/ 5304680 w 6632686"/>
                <a:gd name="connsiteY2" fmla="*/ 495466 h 2182183"/>
                <a:gd name="connsiteX3" fmla="*/ 6619272 w 6632686"/>
                <a:gd name="connsiteY3" fmla="*/ 1269603 h 2182183"/>
                <a:gd name="connsiteX4" fmla="*/ 5851888 w 6632686"/>
                <a:gd name="connsiteY4" fmla="*/ 2182183 h 2182183"/>
                <a:gd name="connsiteX5" fmla="*/ 2963581 w 6632686"/>
                <a:gd name="connsiteY5" fmla="*/ 2016806 h 2182183"/>
                <a:gd name="connsiteX6" fmla="*/ 341117 w 6632686"/>
                <a:gd name="connsiteY6" fmla="*/ 1909342 h 2182183"/>
                <a:gd name="connsiteX7" fmla="*/ 493536 w 6632686"/>
                <a:gd name="connsiteY7" fmla="*/ 458525 h 2182183"/>
                <a:gd name="connsiteX0" fmla="*/ 493536 w 6632686"/>
                <a:gd name="connsiteY0" fmla="*/ 458525 h 2182183"/>
                <a:gd name="connsiteX1" fmla="*/ 3318285 w 6632686"/>
                <a:gd name="connsiteY1" fmla="*/ 88896 h 2182183"/>
                <a:gd name="connsiteX2" fmla="*/ 5304680 w 6632686"/>
                <a:gd name="connsiteY2" fmla="*/ 495466 h 2182183"/>
                <a:gd name="connsiteX3" fmla="*/ 6619272 w 6632686"/>
                <a:gd name="connsiteY3" fmla="*/ 1269603 h 2182183"/>
                <a:gd name="connsiteX4" fmla="*/ 5851888 w 6632686"/>
                <a:gd name="connsiteY4" fmla="*/ 2182183 h 2182183"/>
                <a:gd name="connsiteX5" fmla="*/ 2963581 w 6632686"/>
                <a:gd name="connsiteY5" fmla="*/ 2016806 h 2182183"/>
                <a:gd name="connsiteX6" fmla="*/ 341117 w 6632686"/>
                <a:gd name="connsiteY6" fmla="*/ 1909342 h 2182183"/>
                <a:gd name="connsiteX7" fmla="*/ 493536 w 6632686"/>
                <a:gd name="connsiteY7" fmla="*/ 458525 h 2182183"/>
                <a:gd name="connsiteX0" fmla="*/ 493536 w 6632686"/>
                <a:gd name="connsiteY0" fmla="*/ 458525 h 2182183"/>
                <a:gd name="connsiteX1" fmla="*/ 3318285 w 6632686"/>
                <a:gd name="connsiteY1" fmla="*/ 88896 h 2182183"/>
                <a:gd name="connsiteX2" fmla="*/ 5304680 w 6632686"/>
                <a:gd name="connsiteY2" fmla="*/ 495466 h 2182183"/>
                <a:gd name="connsiteX3" fmla="*/ 6619272 w 6632686"/>
                <a:gd name="connsiteY3" fmla="*/ 1269603 h 2182183"/>
                <a:gd name="connsiteX4" fmla="*/ 5851888 w 6632686"/>
                <a:gd name="connsiteY4" fmla="*/ 2182183 h 2182183"/>
                <a:gd name="connsiteX5" fmla="*/ 2599921 w 6632686"/>
                <a:gd name="connsiteY5" fmla="*/ 1734037 h 2182183"/>
                <a:gd name="connsiteX6" fmla="*/ 341117 w 6632686"/>
                <a:gd name="connsiteY6" fmla="*/ 1909342 h 2182183"/>
                <a:gd name="connsiteX7" fmla="*/ 493536 w 6632686"/>
                <a:gd name="connsiteY7" fmla="*/ 458525 h 2182183"/>
                <a:gd name="connsiteX0" fmla="*/ 493536 w 6632686"/>
                <a:gd name="connsiteY0" fmla="*/ 458525 h 2182183"/>
                <a:gd name="connsiteX1" fmla="*/ 3318285 w 6632686"/>
                <a:gd name="connsiteY1" fmla="*/ 88896 h 2182183"/>
                <a:gd name="connsiteX2" fmla="*/ 5304680 w 6632686"/>
                <a:gd name="connsiteY2" fmla="*/ 495466 h 2182183"/>
                <a:gd name="connsiteX3" fmla="*/ 6619272 w 6632686"/>
                <a:gd name="connsiteY3" fmla="*/ 1269603 h 2182183"/>
                <a:gd name="connsiteX4" fmla="*/ 5851888 w 6632686"/>
                <a:gd name="connsiteY4" fmla="*/ 2182183 h 2182183"/>
                <a:gd name="connsiteX5" fmla="*/ 2599921 w 6632686"/>
                <a:gd name="connsiteY5" fmla="*/ 1734037 h 2182183"/>
                <a:gd name="connsiteX6" fmla="*/ 341117 w 6632686"/>
                <a:gd name="connsiteY6" fmla="*/ 1909342 h 2182183"/>
                <a:gd name="connsiteX7" fmla="*/ 493536 w 6632686"/>
                <a:gd name="connsiteY7" fmla="*/ 458525 h 2182183"/>
                <a:gd name="connsiteX0" fmla="*/ 455262 w 6594412"/>
                <a:gd name="connsiteY0" fmla="*/ 458525 h 2182183"/>
                <a:gd name="connsiteX1" fmla="*/ 3280011 w 6594412"/>
                <a:gd name="connsiteY1" fmla="*/ 88896 h 2182183"/>
                <a:gd name="connsiteX2" fmla="*/ 5266406 w 6594412"/>
                <a:gd name="connsiteY2" fmla="*/ 495466 h 2182183"/>
                <a:gd name="connsiteX3" fmla="*/ 6580998 w 6594412"/>
                <a:gd name="connsiteY3" fmla="*/ 1269603 h 2182183"/>
                <a:gd name="connsiteX4" fmla="*/ 5813614 w 6594412"/>
                <a:gd name="connsiteY4" fmla="*/ 2182183 h 2182183"/>
                <a:gd name="connsiteX5" fmla="*/ 2561647 w 6594412"/>
                <a:gd name="connsiteY5" fmla="*/ 1734037 h 2182183"/>
                <a:gd name="connsiteX6" fmla="*/ 302843 w 6594412"/>
                <a:gd name="connsiteY6" fmla="*/ 1909342 h 2182183"/>
                <a:gd name="connsiteX7" fmla="*/ 455262 w 6594412"/>
                <a:gd name="connsiteY7" fmla="*/ 458525 h 2182183"/>
                <a:gd name="connsiteX0" fmla="*/ 455262 w 6594412"/>
                <a:gd name="connsiteY0" fmla="*/ 458525 h 2182183"/>
                <a:gd name="connsiteX1" fmla="*/ 3280011 w 6594412"/>
                <a:gd name="connsiteY1" fmla="*/ 88896 h 2182183"/>
                <a:gd name="connsiteX2" fmla="*/ 5266406 w 6594412"/>
                <a:gd name="connsiteY2" fmla="*/ 495466 h 2182183"/>
                <a:gd name="connsiteX3" fmla="*/ 6580998 w 6594412"/>
                <a:gd name="connsiteY3" fmla="*/ 1269603 h 2182183"/>
                <a:gd name="connsiteX4" fmla="*/ 5813614 w 6594412"/>
                <a:gd name="connsiteY4" fmla="*/ 2182183 h 2182183"/>
                <a:gd name="connsiteX5" fmla="*/ 2561647 w 6594412"/>
                <a:gd name="connsiteY5" fmla="*/ 1734037 h 2182183"/>
                <a:gd name="connsiteX6" fmla="*/ 302843 w 6594412"/>
                <a:gd name="connsiteY6" fmla="*/ 1909342 h 2182183"/>
                <a:gd name="connsiteX7" fmla="*/ 455262 w 6594412"/>
                <a:gd name="connsiteY7" fmla="*/ 458525 h 2182183"/>
                <a:gd name="connsiteX0" fmla="*/ 355130 w 6494280"/>
                <a:gd name="connsiteY0" fmla="*/ 458525 h 2182183"/>
                <a:gd name="connsiteX1" fmla="*/ 3179879 w 6494280"/>
                <a:gd name="connsiteY1" fmla="*/ 88896 h 2182183"/>
                <a:gd name="connsiteX2" fmla="*/ 5166274 w 6494280"/>
                <a:gd name="connsiteY2" fmla="*/ 495466 h 2182183"/>
                <a:gd name="connsiteX3" fmla="*/ 6480866 w 6494280"/>
                <a:gd name="connsiteY3" fmla="*/ 1269603 h 2182183"/>
                <a:gd name="connsiteX4" fmla="*/ 5713482 w 6494280"/>
                <a:gd name="connsiteY4" fmla="*/ 2182183 h 2182183"/>
                <a:gd name="connsiteX5" fmla="*/ 2461515 w 6494280"/>
                <a:gd name="connsiteY5" fmla="*/ 1734037 h 2182183"/>
                <a:gd name="connsiteX6" fmla="*/ 202711 w 6494280"/>
                <a:gd name="connsiteY6" fmla="*/ 1909342 h 2182183"/>
                <a:gd name="connsiteX7" fmla="*/ 355130 w 6494280"/>
                <a:gd name="connsiteY7" fmla="*/ 458525 h 2182183"/>
                <a:gd name="connsiteX0" fmla="*/ 355130 w 6494280"/>
                <a:gd name="connsiteY0" fmla="*/ 458525 h 2182182"/>
                <a:gd name="connsiteX1" fmla="*/ 3179879 w 6494280"/>
                <a:gd name="connsiteY1" fmla="*/ 88895 h 2182182"/>
                <a:gd name="connsiteX2" fmla="*/ 5166274 w 6494280"/>
                <a:gd name="connsiteY2" fmla="*/ 495465 h 2182182"/>
                <a:gd name="connsiteX3" fmla="*/ 6480866 w 6494280"/>
                <a:gd name="connsiteY3" fmla="*/ 1269602 h 2182182"/>
                <a:gd name="connsiteX4" fmla="*/ 5713482 w 6494280"/>
                <a:gd name="connsiteY4" fmla="*/ 2182182 h 2182182"/>
                <a:gd name="connsiteX5" fmla="*/ 2461515 w 6494280"/>
                <a:gd name="connsiteY5" fmla="*/ 1734036 h 2182182"/>
                <a:gd name="connsiteX6" fmla="*/ 202711 w 6494280"/>
                <a:gd name="connsiteY6" fmla="*/ 1909341 h 2182182"/>
                <a:gd name="connsiteX7" fmla="*/ 355130 w 6494280"/>
                <a:gd name="connsiteY7" fmla="*/ 458525 h 2182182"/>
                <a:gd name="connsiteX0" fmla="*/ 355130 w 6494280"/>
                <a:gd name="connsiteY0" fmla="*/ 503872 h 2227529"/>
                <a:gd name="connsiteX1" fmla="*/ 3179879 w 6494280"/>
                <a:gd name="connsiteY1" fmla="*/ 134242 h 2227529"/>
                <a:gd name="connsiteX2" fmla="*/ 5166274 w 6494280"/>
                <a:gd name="connsiteY2" fmla="*/ 540812 h 2227529"/>
                <a:gd name="connsiteX3" fmla="*/ 6480866 w 6494280"/>
                <a:gd name="connsiteY3" fmla="*/ 1314949 h 2227529"/>
                <a:gd name="connsiteX4" fmla="*/ 5713482 w 6494280"/>
                <a:gd name="connsiteY4" fmla="*/ 2227529 h 2227529"/>
                <a:gd name="connsiteX5" fmla="*/ 2461515 w 6494280"/>
                <a:gd name="connsiteY5" fmla="*/ 1779383 h 2227529"/>
                <a:gd name="connsiteX6" fmla="*/ 202711 w 6494280"/>
                <a:gd name="connsiteY6" fmla="*/ 1954688 h 2227529"/>
                <a:gd name="connsiteX7" fmla="*/ 355130 w 6494280"/>
                <a:gd name="connsiteY7" fmla="*/ 503872 h 2227529"/>
                <a:gd name="connsiteX0" fmla="*/ 355130 w 6494280"/>
                <a:gd name="connsiteY0" fmla="*/ 503872 h 2227529"/>
                <a:gd name="connsiteX1" fmla="*/ 3179879 w 6494280"/>
                <a:gd name="connsiteY1" fmla="*/ 134242 h 2227529"/>
                <a:gd name="connsiteX2" fmla="*/ 5166274 w 6494280"/>
                <a:gd name="connsiteY2" fmla="*/ 540812 h 2227529"/>
                <a:gd name="connsiteX3" fmla="*/ 6480866 w 6494280"/>
                <a:gd name="connsiteY3" fmla="*/ 1314949 h 2227529"/>
                <a:gd name="connsiteX4" fmla="*/ 5713482 w 6494280"/>
                <a:gd name="connsiteY4" fmla="*/ 2227529 h 2227529"/>
                <a:gd name="connsiteX5" fmla="*/ 2461515 w 6494280"/>
                <a:gd name="connsiteY5" fmla="*/ 1779383 h 2227529"/>
                <a:gd name="connsiteX6" fmla="*/ 202711 w 6494280"/>
                <a:gd name="connsiteY6" fmla="*/ 1954688 h 2227529"/>
                <a:gd name="connsiteX7" fmla="*/ 355130 w 6494280"/>
                <a:gd name="connsiteY7" fmla="*/ 503872 h 2227529"/>
                <a:gd name="connsiteX0" fmla="*/ 272617 w 6551327"/>
                <a:gd name="connsiteY0" fmla="*/ 539004 h 2203500"/>
                <a:gd name="connsiteX1" fmla="*/ 3236926 w 6551327"/>
                <a:gd name="connsiteY1" fmla="*/ 110213 h 2203500"/>
                <a:gd name="connsiteX2" fmla="*/ 5223321 w 6551327"/>
                <a:gd name="connsiteY2" fmla="*/ 516783 h 2203500"/>
                <a:gd name="connsiteX3" fmla="*/ 6537913 w 6551327"/>
                <a:gd name="connsiteY3" fmla="*/ 1290920 h 2203500"/>
                <a:gd name="connsiteX4" fmla="*/ 5770529 w 6551327"/>
                <a:gd name="connsiteY4" fmla="*/ 2203500 h 2203500"/>
                <a:gd name="connsiteX5" fmla="*/ 2518562 w 6551327"/>
                <a:gd name="connsiteY5" fmla="*/ 1755354 h 2203500"/>
                <a:gd name="connsiteX6" fmla="*/ 259758 w 6551327"/>
                <a:gd name="connsiteY6" fmla="*/ 1930659 h 2203500"/>
                <a:gd name="connsiteX7" fmla="*/ 272617 w 6551327"/>
                <a:gd name="connsiteY7" fmla="*/ 539004 h 2203500"/>
                <a:gd name="connsiteX0" fmla="*/ 227579 w 6506289"/>
                <a:gd name="connsiteY0" fmla="*/ 539004 h 2203500"/>
                <a:gd name="connsiteX1" fmla="*/ 3191888 w 6506289"/>
                <a:gd name="connsiteY1" fmla="*/ 110213 h 2203500"/>
                <a:gd name="connsiteX2" fmla="*/ 5178283 w 6506289"/>
                <a:gd name="connsiteY2" fmla="*/ 516783 h 2203500"/>
                <a:gd name="connsiteX3" fmla="*/ 6492875 w 6506289"/>
                <a:gd name="connsiteY3" fmla="*/ 1290920 h 2203500"/>
                <a:gd name="connsiteX4" fmla="*/ 5725491 w 6506289"/>
                <a:gd name="connsiteY4" fmla="*/ 2203500 h 2203500"/>
                <a:gd name="connsiteX5" fmla="*/ 2473524 w 6506289"/>
                <a:gd name="connsiteY5" fmla="*/ 1755354 h 2203500"/>
                <a:gd name="connsiteX6" fmla="*/ 214720 w 6506289"/>
                <a:gd name="connsiteY6" fmla="*/ 1930659 h 2203500"/>
                <a:gd name="connsiteX7" fmla="*/ 227579 w 6506289"/>
                <a:gd name="connsiteY7" fmla="*/ 539004 h 2203500"/>
                <a:gd name="connsiteX0" fmla="*/ 245583 w 6495266"/>
                <a:gd name="connsiteY0" fmla="*/ 549241 h 2197546"/>
                <a:gd name="connsiteX1" fmla="*/ 3180865 w 6495266"/>
                <a:gd name="connsiteY1" fmla="*/ 104259 h 2197546"/>
                <a:gd name="connsiteX2" fmla="*/ 5167260 w 6495266"/>
                <a:gd name="connsiteY2" fmla="*/ 510829 h 2197546"/>
                <a:gd name="connsiteX3" fmla="*/ 6481852 w 6495266"/>
                <a:gd name="connsiteY3" fmla="*/ 1284966 h 2197546"/>
                <a:gd name="connsiteX4" fmla="*/ 5714468 w 6495266"/>
                <a:gd name="connsiteY4" fmla="*/ 2197546 h 2197546"/>
                <a:gd name="connsiteX5" fmla="*/ 2462501 w 6495266"/>
                <a:gd name="connsiteY5" fmla="*/ 1749400 h 2197546"/>
                <a:gd name="connsiteX6" fmla="*/ 203697 w 6495266"/>
                <a:gd name="connsiteY6" fmla="*/ 1924705 h 2197546"/>
                <a:gd name="connsiteX7" fmla="*/ 245583 w 6495266"/>
                <a:gd name="connsiteY7" fmla="*/ 549241 h 2197546"/>
                <a:gd name="connsiteX0" fmla="*/ 245583 w 6495266"/>
                <a:gd name="connsiteY0" fmla="*/ 549241 h 2197546"/>
                <a:gd name="connsiteX1" fmla="*/ 3180865 w 6495266"/>
                <a:gd name="connsiteY1" fmla="*/ 104259 h 2197546"/>
                <a:gd name="connsiteX2" fmla="*/ 5167260 w 6495266"/>
                <a:gd name="connsiteY2" fmla="*/ 510829 h 2197546"/>
                <a:gd name="connsiteX3" fmla="*/ 6481852 w 6495266"/>
                <a:gd name="connsiteY3" fmla="*/ 1284966 h 2197546"/>
                <a:gd name="connsiteX4" fmla="*/ 5714468 w 6495266"/>
                <a:gd name="connsiteY4" fmla="*/ 2197546 h 2197546"/>
                <a:gd name="connsiteX5" fmla="*/ 2462501 w 6495266"/>
                <a:gd name="connsiteY5" fmla="*/ 1749400 h 2197546"/>
                <a:gd name="connsiteX6" fmla="*/ 203697 w 6495266"/>
                <a:gd name="connsiteY6" fmla="*/ 1924705 h 2197546"/>
                <a:gd name="connsiteX7" fmla="*/ 245583 w 6495266"/>
                <a:gd name="connsiteY7" fmla="*/ 549241 h 2197546"/>
                <a:gd name="connsiteX0" fmla="*/ 216128 w 6465811"/>
                <a:gd name="connsiteY0" fmla="*/ 549241 h 2197546"/>
                <a:gd name="connsiteX1" fmla="*/ 3151410 w 6465811"/>
                <a:gd name="connsiteY1" fmla="*/ 104259 h 2197546"/>
                <a:gd name="connsiteX2" fmla="*/ 5137805 w 6465811"/>
                <a:gd name="connsiteY2" fmla="*/ 510829 h 2197546"/>
                <a:gd name="connsiteX3" fmla="*/ 6452397 w 6465811"/>
                <a:gd name="connsiteY3" fmla="*/ 1284966 h 2197546"/>
                <a:gd name="connsiteX4" fmla="*/ 5685013 w 6465811"/>
                <a:gd name="connsiteY4" fmla="*/ 2197546 h 2197546"/>
                <a:gd name="connsiteX5" fmla="*/ 2433046 w 6465811"/>
                <a:gd name="connsiteY5" fmla="*/ 1749400 h 2197546"/>
                <a:gd name="connsiteX6" fmla="*/ 174242 w 6465811"/>
                <a:gd name="connsiteY6" fmla="*/ 1924705 h 2197546"/>
                <a:gd name="connsiteX7" fmla="*/ 216128 w 6465811"/>
                <a:gd name="connsiteY7" fmla="*/ 549241 h 2197546"/>
                <a:gd name="connsiteX0" fmla="*/ 216128 w 6465811"/>
                <a:gd name="connsiteY0" fmla="*/ 549241 h 2197546"/>
                <a:gd name="connsiteX1" fmla="*/ 3151410 w 6465811"/>
                <a:gd name="connsiteY1" fmla="*/ 104259 h 2197546"/>
                <a:gd name="connsiteX2" fmla="*/ 5097605 w 6465811"/>
                <a:gd name="connsiteY2" fmla="*/ 610191 h 2197546"/>
                <a:gd name="connsiteX3" fmla="*/ 6452397 w 6465811"/>
                <a:gd name="connsiteY3" fmla="*/ 1284966 h 2197546"/>
                <a:gd name="connsiteX4" fmla="*/ 5685013 w 6465811"/>
                <a:gd name="connsiteY4" fmla="*/ 2197546 h 2197546"/>
                <a:gd name="connsiteX5" fmla="*/ 2433046 w 6465811"/>
                <a:gd name="connsiteY5" fmla="*/ 1749400 h 2197546"/>
                <a:gd name="connsiteX6" fmla="*/ 174242 w 6465811"/>
                <a:gd name="connsiteY6" fmla="*/ 1924705 h 2197546"/>
                <a:gd name="connsiteX7" fmla="*/ 216128 w 6465811"/>
                <a:gd name="connsiteY7" fmla="*/ 549241 h 2197546"/>
                <a:gd name="connsiteX0" fmla="*/ 216128 w 6465811"/>
                <a:gd name="connsiteY0" fmla="*/ 549241 h 2197546"/>
                <a:gd name="connsiteX1" fmla="*/ 3151410 w 6465811"/>
                <a:gd name="connsiteY1" fmla="*/ 104259 h 2197546"/>
                <a:gd name="connsiteX2" fmla="*/ 5129987 w 6465811"/>
                <a:gd name="connsiteY2" fmla="*/ 552138 h 2197546"/>
                <a:gd name="connsiteX3" fmla="*/ 6452397 w 6465811"/>
                <a:gd name="connsiteY3" fmla="*/ 1284966 h 2197546"/>
                <a:gd name="connsiteX4" fmla="*/ 5685013 w 6465811"/>
                <a:gd name="connsiteY4" fmla="*/ 2197546 h 2197546"/>
                <a:gd name="connsiteX5" fmla="*/ 2433046 w 6465811"/>
                <a:gd name="connsiteY5" fmla="*/ 1749400 h 2197546"/>
                <a:gd name="connsiteX6" fmla="*/ 174242 w 6465811"/>
                <a:gd name="connsiteY6" fmla="*/ 1924705 h 2197546"/>
                <a:gd name="connsiteX7" fmla="*/ 216128 w 6465811"/>
                <a:gd name="connsiteY7" fmla="*/ 549241 h 2197546"/>
                <a:gd name="connsiteX0" fmla="*/ 216128 w 6465811"/>
                <a:gd name="connsiteY0" fmla="*/ 549241 h 2197546"/>
                <a:gd name="connsiteX1" fmla="*/ 3151410 w 6465811"/>
                <a:gd name="connsiteY1" fmla="*/ 104259 h 2197546"/>
                <a:gd name="connsiteX2" fmla="*/ 5129987 w 6465811"/>
                <a:gd name="connsiteY2" fmla="*/ 552138 h 2197546"/>
                <a:gd name="connsiteX3" fmla="*/ 6452397 w 6465811"/>
                <a:gd name="connsiteY3" fmla="*/ 1284966 h 2197546"/>
                <a:gd name="connsiteX4" fmla="*/ 5685013 w 6465811"/>
                <a:gd name="connsiteY4" fmla="*/ 2197546 h 2197546"/>
                <a:gd name="connsiteX5" fmla="*/ 2433046 w 6465811"/>
                <a:gd name="connsiteY5" fmla="*/ 1749400 h 2197546"/>
                <a:gd name="connsiteX6" fmla="*/ 174242 w 6465811"/>
                <a:gd name="connsiteY6" fmla="*/ 1924705 h 2197546"/>
                <a:gd name="connsiteX7" fmla="*/ 216128 w 6465811"/>
                <a:gd name="connsiteY7" fmla="*/ 549241 h 219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5811" h="2197546">
                  <a:moveTo>
                    <a:pt x="216128" y="549241"/>
                  </a:moveTo>
                  <a:cubicBezTo>
                    <a:pt x="1242900" y="-174329"/>
                    <a:pt x="1740260" y="-17219"/>
                    <a:pt x="3151410" y="104259"/>
                  </a:cubicBezTo>
                  <a:cubicBezTo>
                    <a:pt x="4099508" y="298549"/>
                    <a:pt x="4356207" y="359384"/>
                    <a:pt x="5129987" y="552138"/>
                  </a:cubicBezTo>
                  <a:cubicBezTo>
                    <a:pt x="5664846" y="763854"/>
                    <a:pt x="6406739" y="989290"/>
                    <a:pt x="6452397" y="1284966"/>
                  </a:cubicBezTo>
                  <a:cubicBezTo>
                    <a:pt x="6498055" y="1580642"/>
                    <a:pt x="6468275" y="2086330"/>
                    <a:pt x="5685013" y="2197546"/>
                  </a:cubicBezTo>
                  <a:cubicBezTo>
                    <a:pt x="4500398" y="2168617"/>
                    <a:pt x="4049834" y="1948438"/>
                    <a:pt x="2433046" y="1749400"/>
                  </a:cubicBezTo>
                  <a:cubicBezTo>
                    <a:pt x="1482496" y="1590885"/>
                    <a:pt x="634678" y="2049239"/>
                    <a:pt x="174242" y="1924705"/>
                  </a:cubicBezTo>
                  <a:cubicBezTo>
                    <a:pt x="-117869" y="1532516"/>
                    <a:pt x="-90" y="1116014"/>
                    <a:pt x="216128" y="549241"/>
                  </a:cubicBezTo>
                  <a:close/>
                </a:path>
              </a:pathLst>
            </a:custGeom>
            <a:solidFill>
              <a:srgbClr val="FFFF00">
                <a:alpha val="4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A90ECEED-C6DD-E42A-CB9D-1BBAB849DB92}"/>
              </a:ext>
            </a:extLst>
          </p:cNvPr>
          <p:cNvGrpSpPr/>
          <p:nvPr/>
        </p:nvGrpSpPr>
        <p:grpSpPr>
          <a:xfrm>
            <a:off x="2490951" y="4050008"/>
            <a:ext cx="6653049" cy="2085431"/>
            <a:chOff x="2490951" y="4230383"/>
            <a:chExt cx="6653049" cy="2085431"/>
          </a:xfrm>
        </p:grpSpPr>
        <p:sp>
          <p:nvSpPr>
            <p:cNvPr id="7" name="TextBox 6">
              <a:extLst>
                <a:ext uri="{FF2B5EF4-FFF2-40B4-BE49-F238E27FC236}">
                  <a16:creationId xmlns:a16="http://schemas.microsoft.com/office/drawing/2014/main" id="{3E4A4FCD-6156-71C0-E861-A8BA13F9BE42}"/>
                </a:ext>
              </a:extLst>
            </p:cNvPr>
            <p:cNvSpPr txBox="1"/>
            <p:nvPr/>
          </p:nvSpPr>
          <p:spPr>
            <a:xfrm flipH="1">
              <a:off x="3159252" y="4502181"/>
              <a:ext cx="5984748" cy="830997"/>
            </a:xfrm>
            <a:prstGeom prst="rect">
              <a:avLst/>
            </a:prstGeom>
            <a:noFill/>
          </p:spPr>
          <p:txBody>
            <a:bodyPr wrap="square" rtlCol="0">
              <a:spAutoFit/>
            </a:bodyPr>
            <a:lstStyle/>
            <a:p>
              <a:pPr marL="285750" indent="-285750">
                <a:buFont typeface="Arial" panose="020B0604020202020204" pitchFamily="34" charset="0"/>
                <a:buChar char="•"/>
              </a:pPr>
              <a:r>
                <a:rPr lang="tr-TR" sz="1600" dirty="0">
                  <a:solidFill>
                    <a:schemeClr val="bg1"/>
                  </a:solidFill>
                </a:rPr>
                <a:t>Gelecekteki YERLİ KULLANICI Sektörlerin İhtiyacı</a:t>
              </a:r>
            </a:p>
            <a:p>
              <a:pPr marL="285750" indent="-285750">
                <a:buFont typeface="Arial" panose="020B0604020202020204" pitchFamily="34" charset="0"/>
                <a:buChar char="•"/>
              </a:pPr>
              <a:r>
                <a:rPr lang="tr-TR" sz="1600" dirty="0">
                  <a:solidFill>
                    <a:schemeClr val="bg1"/>
                  </a:solidFill>
                </a:rPr>
                <a:t>Gelecekteki sektörlerin yaratacağı ekonomik katkı,</a:t>
              </a:r>
            </a:p>
            <a:p>
              <a:pPr marL="285750" indent="-285750">
                <a:buFont typeface="Arial" panose="020B0604020202020204" pitchFamily="34" charset="0"/>
                <a:buChar char="•"/>
              </a:pPr>
              <a:r>
                <a:rPr lang="tr-TR" sz="1600" i="1" dirty="0" err="1">
                  <a:solidFill>
                    <a:schemeClr val="bg1"/>
                  </a:solidFill>
                </a:rPr>
                <a:t>vd</a:t>
              </a:r>
              <a:r>
                <a:rPr lang="tr-TR" sz="1600" i="1" dirty="0">
                  <a:solidFill>
                    <a:schemeClr val="bg1"/>
                  </a:solidFill>
                </a:rPr>
                <a:t> …..……</a:t>
              </a:r>
              <a:endParaRPr lang="en-US" sz="1600" i="1" dirty="0">
                <a:solidFill>
                  <a:schemeClr val="bg1"/>
                </a:solidFill>
              </a:endParaRPr>
            </a:p>
          </p:txBody>
        </p:sp>
        <p:sp>
          <p:nvSpPr>
            <p:cNvPr id="3" name="Oval 2">
              <a:extLst>
                <a:ext uri="{FF2B5EF4-FFF2-40B4-BE49-F238E27FC236}">
                  <a16:creationId xmlns:a16="http://schemas.microsoft.com/office/drawing/2014/main" id="{CD559717-704E-0711-E009-88E0DC9E4E8E}"/>
                </a:ext>
              </a:extLst>
            </p:cNvPr>
            <p:cNvSpPr/>
            <p:nvPr/>
          </p:nvSpPr>
          <p:spPr>
            <a:xfrm>
              <a:off x="2490951" y="4230383"/>
              <a:ext cx="5496910" cy="2085431"/>
            </a:xfrm>
            <a:prstGeom prst="ellipse">
              <a:avLst/>
            </a:prstGeom>
            <a:solidFill>
              <a:srgbClr val="00B0F0">
                <a:alpha val="28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52929990-8F45-BF1E-FE7B-F7B36D8DB758}"/>
              </a:ext>
            </a:extLst>
          </p:cNvPr>
          <p:cNvGrpSpPr/>
          <p:nvPr/>
        </p:nvGrpSpPr>
        <p:grpSpPr>
          <a:xfrm>
            <a:off x="1902633" y="2711669"/>
            <a:ext cx="5317974" cy="1437668"/>
            <a:chOff x="1902633" y="2711669"/>
            <a:chExt cx="5317974" cy="1437668"/>
          </a:xfrm>
        </p:grpSpPr>
        <p:sp>
          <p:nvSpPr>
            <p:cNvPr id="11" name="Oval 10">
              <a:extLst>
                <a:ext uri="{FF2B5EF4-FFF2-40B4-BE49-F238E27FC236}">
                  <a16:creationId xmlns:a16="http://schemas.microsoft.com/office/drawing/2014/main" id="{8701AD7A-DFC1-DFC7-FF19-411C4EB256A7}"/>
                </a:ext>
              </a:extLst>
            </p:cNvPr>
            <p:cNvSpPr/>
            <p:nvPr/>
          </p:nvSpPr>
          <p:spPr>
            <a:xfrm>
              <a:off x="1902633" y="3911737"/>
              <a:ext cx="263416" cy="23760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X</a:t>
              </a:r>
              <a:endParaRPr lang="en-US" dirty="0">
                <a:solidFill>
                  <a:schemeClr val="tx1"/>
                </a:solidFill>
              </a:endParaRPr>
            </a:p>
          </p:txBody>
        </p:sp>
        <p:sp>
          <p:nvSpPr>
            <p:cNvPr id="12" name="Oval 11">
              <a:extLst>
                <a:ext uri="{FF2B5EF4-FFF2-40B4-BE49-F238E27FC236}">
                  <a16:creationId xmlns:a16="http://schemas.microsoft.com/office/drawing/2014/main" id="{F54B03F1-F7E7-EB17-5598-890DEC9F35F8}"/>
                </a:ext>
              </a:extLst>
            </p:cNvPr>
            <p:cNvSpPr/>
            <p:nvPr/>
          </p:nvSpPr>
          <p:spPr>
            <a:xfrm>
              <a:off x="6971245" y="2711669"/>
              <a:ext cx="249362" cy="2028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Y</a:t>
              </a:r>
              <a:endParaRPr lang="en-US" b="1" dirty="0">
                <a:solidFill>
                  <a:schemeClr val="tx1"/>
                </a:solidFill>
              </a:endParaRPr>
            </a:p>
          </p:txBody>
        </p:sp>
        <p:sp>
          <p:nvSpPr>
            <p:cNvPr id="13" name="Oval 12">
              <a:extLst>
                <a:ext uri="{FF2B5EF4-FFF2-40B4-BE49-F238E27FC236}">
                  <a16:creationId xmlns:a16="http://schemas.microsoft.com/office/drawing/2014/main" id="{BB2170C3-E53E-67BB-6DC6-2CFAC372D09A}"/>
                </a:ext>
              </a:extLst>
            </p:cNvPr>
            <p:cNvSpPr/>
            <p:nvPr/>
          </p:nvSpPr>
          <p:spPr>
            <a:xfrm>
              <a:off x="4990044" y="3576582"/>
              <a:ext cx="249362" cy="20282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Z</a:t>
              </a:r>
              <a:endParaRPr lang="en-US" b="1" dirty="0">
                <a:solidFill>
                  <a:schemeClr val="tx1"/>
                </a:solidFill>
              </a:endParaRPr>
            </a:p>
          </p:txBody>
        </p:sp>
      </p:grpSp>
      <p:sp>
        <p:nvSpPr>
          <p:cNvPr id="15" name="TextBox 14">
            <a:extLst>
              <a:ext uri="{FF2B5EF4-FFF2-40B4-BE49-F238E27FC236}">
                <a16:creationId xmlns:a16="http://schemas.microsoft.com/office/drawing/2014/main" id="{AE17CD2D-AAA9-51D9-83AC-273E80127334}"/>
              </a:ext>
            </a:extLst>
          </p:cNvPr>
          <p:cNvSpPr txBox="1"/>
          <p:nvPr/>
        </p:nvSpPr>
        <p:spPr>
          <a:xfrm>
            <a:off x="2431311" y="6608579"/>
            <a:ext cx="4281377"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16605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0D82709-8F1B-ABBB-AA0D-430FB8FFCF5C}"/>
              </a:ext>
            </a:extLst>
          </p:cNvPr>
          <p:cNvGrpSpPr/>
          <p:nvPr/>
        </p:nvGrpSpPr>
        <p:grpSpPr>
          <a:xfrm>
            <a:off x="520004" y="346836"/>
            <a:ext cx="4230587" cy="3818892"/>
            <a:chOff x="520004" y="346836"/>
            <a:chExt cx="4230587" cy="3818892"/>
          </a:xfrm>
        </p:grpSpPr>
        <p:sp>
          <p:nvSpPr>
            <p:cNvPr id="2" name="Rectangle: Rounded Corners 1">
              <a:extLst>
                <a:ext uri="{FF2B5EF4-FFF2-40B4-BE49-F238E27FC236}">
                  <a16:creationId xmlns:a16="http://schemas.microsoft.com/office/drawing/2014/main" id="{0245223E-42BF-2B54-7603-3C7FB8DC1AA6}"/>
                </a:ext>
              </a:extLst>
            </p:cNvPr>
            <p:cNvSpPr/>
            <p:nvPr/>
          </p:nvSpPr>
          <p:spPr>
            <a:xfrm>
              <a:off x="520004" y="1341766"/>
              <a:ext cx="2007733" cy="100466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tr-TR" b="1" i="0" dirty="0">
                  <a:solidFill>
                    <a:srgbClr val="0000CC"/>
                  </a:solidFill>
                  <a:effectLst/>
                  <a:latin typeface="Public Sans"/>
                </a:rPr>
                <a:t>AB’nin</a:t>
              </a:r>
            </a:p>
            <a:p>
              <a:pPr algn="ctr"/>
              <a:r>
                <a:rPr lang="tr-TR" b="1" i="0" dirty="0">
                  <a:solidFill>
                    <a:srgbClr val="0000CC"/>
                  </a:solidFill>
                  <a:effectLst/>
                  <a:latin typeface="Public Sans"/>
                </a:rPr>
                <a:t> KRİTİK ve STRATEJİK</a:t>
              </a:r>
            </a:p>
            <a:p>
              <a:pPr algn="ctr"/>
              <a:r>
                <a:rPr lang="tr-TR" b="1" dirty="0">
                  <a:solidFill>
                    <a:srgbClr val="0000CC"/>
                  </a:solidFill>
                  <a:latin typeface="Public Sans"/>
                </a:rPr>
                <a:t>HAMMADDELERİ</a:t>
              </a:r>
              <a:endParaRPr lang="tr-TR" dirty="0">
                <a:solidFill>
                  <a:srgbClr val="C00000"/>
                </a:solidFill>
              </a:endParaRPr>
            </a:p>
          </p:txBody>
        </p:sp>
        <p:pic>
          <p:nvPicPr>
            <p:cNvPr id="7" name="Picture 6">
              <a:extLst>
                <a:ext uri="{FF2B5EF4-FFF2-40B4-BE49-F238E27FC236}">
                  <a16:creationId xmlns:a16="http://schemas.microsoft.com/office/drawing/2014/main" id="{67AE94BA-D2EE-AE1D-CEA1-E0BB425F1EE1}"/>
                </a:ext>
              </a:extLst>
            </p:cNvPr>
            <p:cNvPicPr>
              <a:picLocks noChangeAspect="1"/>
            </p:cNvPicPr>
            <p:nvPr/>
          </p:nvPicPr>
          <p:blipFill>
            <a:blip r:embed="rId2"/>
            <a:stretch>
              <a:fillRect/>
            </a:stretch>
          </p:blipFill>
          <p:spPr>
            <a:xfrm>
              <a:off x="3440460" y="346836"/>
              <a:ext cx="1310131" cy="3818892"/>
            </a:xfrm>
            <a:prstGeom prst="rect">
              <a:avLst/>
            </a:prstGeom>
          </p:spPr>
        </p:pic>
      </p:grpSp>
      <p:pic>
        <p:nvPicPr>
          <p:cNvPr id="9" name="Picture 8">
            <a:extLst>
              <a:ext uri="{FF2B5EF4-FFF2-40B4-BE49-F238E27FC236}">
                <a16:creationId xmlns:a16="http://schemas.microsoft.com/office/drawing/2014/main" id="{80A4D329-5909-2AA7-3EFF-470696FFF5C1}"/>
              </a:ext>
            </a:extLst>
          </p:cNvPr>
          <p:cNvPicPr>
            <a:picLocks noChangeAspect="1"/>
          </p:cNvPicPr>
          <p:nvPr/>
        </p:nvPicPr>
        <p:blipFill>
          <a:blip r:embed="rId3"/>
          <a:stretch>
            <a:fillRect/>
          </a:stretch>
        </p:blipFill>
        <p:spPr>
          <a:xfrm>
            <a:off x="4958366" y="346835"/>
            <a:ext cx="3196348" cy="3818892"/>
          </a:xfrm>
          <a:prstGeom prst="rect">
            <a:avLst/>
          </a:prstGeom>
        </p:spPr>
      </p:pic>
      <p:sp>
        <p:nvSpPr>
          <p:cNvPr id="10" name="TextBox 9">
            <a:extLst>
              <a:ext uri="{FF2B5EF4-FFF2-40B4-BE49-F238E27FC236}">
                <a16:creationId xmlns:a16="http://schemas.microsoft.com/office/drawing/2014/main" id="{76AD07FA-128B-5766-BCC1-DC84FC7218E8}"/>
              </a:ext>
            </a:extLst>
          </p:cNvPr>
          <p:cNvSpPr txBox="1"/>
          <p:nvPr/>
        </p:nvSpPr>
        <p:spPr>
          <a:xfrm>
            <a:off x="294289" y="-15573"/>
            <a:ext cx="7651531" cy="375552"/>
          </a:xfrm>
          <a:prstGeom prst="rect">
            <a:avLst/>
          </a:prstGeom>
          <a:noFill/>
        </p:spPr>
        <p:txBody>
          <a:bodyPr wrap="square">
            <a:spAutoFit/>
          </a:bodyPr>
          <a:lstStyle/>
          <a:p>
            <a:pPr algn="ctr">
              <a:lnSpc>
                <a:spcPct val="107000"/>
              </a:lnSpc>
              <a:spcAft>
                <a:spcPts val="800"/>
              </a:spcAft>
            </a:pPr>
            <a:r>
              <a:rPr lang="en-US" sz="1800" b="1" dirty="0" err="1">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Ülkelerin</a:t>
            </a:r>
            <a:r>
              <a:rPr lang="en-US" sz="1800" b="1" dirty="0">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sz="1800" b="1" dirty="0" err="1">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Kritik</a:t>
            </a:r>
            <a:r>
              <a:rPr lang="en-US" sz="1800" b="1" dirty="0">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(KHM) </a:t>
            </a:r>
            <a:r>
              <a:rPr lang="en-US" sz="1800" b="1" dirty="0" err="1">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ve</a:t>
            </a:r>
            <a:r>
              <a:rPr lang="en-US" sz="1800" b="1" dirty="0">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sz="1800" b="1" dirty="0" err="1">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Stratejik</a:t>
            </a:r>
            <a:r>
              <a:rPr lang="en-US" sz="1800" b="1" dirty="0">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(SHM) </a:t>
            </a:r>
            <a:r>
              <a:rPr lang="en-US" sz="1800" b="1" dirty="0" err="1">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Hammadde</a:t>
            </a:r>
            <a:r>
              <a:rPr lang="en-US" sz="1800" b="1" dirty="0">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sz="1800" b="1" dirty="0" err="1">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Listeleri</a:t>
            </a:r>
            <a:r>
              <a:rPr lang="en-US" sz="1400" b="1" dirty="0">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en-US" sz="1400" b="1" i="1" dirty="0">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(Mart 2023 </a:t>
            </a:r>
            <a:r>
              <a:rPr lang="en-US" sz="1400" b="1" i="1" dirty="0" err="1">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itibariyle</a:t>
            </a:r>
            <a:r>
              <a:rPr lang="en-US" sz="1400" b="1" i="1" dirty="0">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t>
            </a:r>
            <a:endParaRPr lang="en-US" sz="1400" dirty="0">
              <a:solidFill>
                <a:srgbClr val="0000CC"/>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8DEDBEA2-439B-9F0A-46C4-1ED7E32A6225}"/>
              </a:ext>
            </a:extLst>
          </p:cNvPr>
          <p:cNvGrpSpPr/>
          <p:nvPr/>
        </p:nvGrpSpPr>
        <p:grpSpPr>
          <a:xfrm>
            <a:off x="520005" y="4309602"/>
            <a:ext cx="8286461" cy="2352675"/>
            <a:chOff x="520005" y="4309602"/>
            <a:chExt cx="8286461" cy="2352675"/>
          </a:xfrm>
        </p:grpSpPr>
        <p:sp>
          <p:nvSpPr>
            <p:cNvPr id="4" name="Rectangle: Rounded Corners 3">
              <a:extLst>
                <a:ext uri="{FF2B5EF4-FFF2-40B4-BE49-F238E27FC236}">
                  <a16:creationId xmlns:a16="http://schemas.microsoft.com/office/drawing/2014/main" id="{B054BB37-1F9E-EDB6-42E1-5D4ECF52A274}"/>
                </a:ext>
              </a:extLst>
            </p:cNvPr>
            <p:cNvSpPr/>
            <p:nvPr/>
          </p:nvSpPr>
          <p:spPr>
            <a:xfrm>
              <a:off x="520005" y="4845734"/>
              <a:ext cx="2007733" cy="100466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tr-TR" b="1" i="0" dirty="0">
                  <a:solidFill>
                    <a:schemeClr val="tx1"/>
                  </a:solidFill>
                  <a:effectLst/>
                  <a:latin typeface="Public Sans"/>
                </a:rPr>
                <a:t>Diğer Ülkelerin</a:t>
              </a:r>
            </a:p>
            <a:p>
              <a:pPr algn="ctr"/>
              <a:r>
                <a:rPr lang="tr-TR" b="1" i="1" u="sng" dirty="0">
                  <a:solidFill>
                    <a:srgbClr val="0000CC"/>
                  </a:solidFill>
                  <a:latin typeface="Public Sans"/>
                </a:rPr>
                <a:t>AB’den Farklı</a:t>
              </a:r>
              <a:endParaRPr lang="tr-TR" b="1" i="1" u="sng" dirty="0">
                <a:solidFill>
                  <a:srgbClr val="0000CC"/>
                </a:solidFill>
                <a:effectLst/>
                <a:latin typeface="Public Sans"/>
              </a:endParaRPr>
            </a:p>
            <a:p>
              <a:pPr algn="ctr"/>
              <a:r>
                <a:rPr lang="tr-TR" b="1" i="0" dirty="0">
                  <a:solidFill>
                    <a:srgbClr val="0000CC"/>
                  </a:solidFill>
                  <a:effectLst/>
                  <a:latin typeface="Public Sans"/>
                </a:rPr>
                <a:t> </a:t>
              </a:r>
              <a:r>
                <a:rPr lang="tr-TR" b="1" i="0" dirty="0">
                  <a:solidFill>
                    <a:srgbClr val="C00000"/>
                  </a:solidFill>
                  <a:effectLst/>
                  <a:latin typeface="Public Sans"/>
                </a:rPr>
                <a:t>KRİTİK ve STRATEJİK</a:t>
              </a:r>
            </a:p>
            <a:p>
              <a:pPr algn="ctr"/>
              <a:r>
                <a:rPr lang="tr-TR" b="1" dirty="0">
                  <a:solidFill>
                    <a:srgbClr val="C00000"/>
                  </a:solidFill>
                  <a:latin typeface="Public Sans"/>
                </a:rPr>
                <a:t>HAMMADDELERİ</a:t>
              </a:r>
              <a:endParaRPr lang="tr-TR" dirty="0">
                <a:solidFill>
                  <a:srgbClr val="C00000"/>
                </a:solidFill>
              </a:endParaRPr>
            </a:p>
          </p:txBody>
        </p:sp>
        <p:pic>
          <p:nvPicPr>
            <p:cNvPr id="12" name="Picture 11">
              <a:extLst>
                <a:ext uri="{FF2B5EF4-FFF2-40B4-BE49-F238E27FC236}">
                  <a16:creationId xmlns:a16="http://schemas.microsoft.com/office/drawing/2014/main" id="{CCE82410-6545-D1A1-CBEE-6358F3DC4263}"/>
                </a:ext>
              </a:extLst>
            </p:cNvPr>
            <p:cNvPicPr>
              <a:picLocks noChangeAspect="1"/>
            </p:cNvPicPr>
            <p:nvPr/>
          </p:nvPicPr>
          <p:blipFill>
            <a:blip r:embed="rId4"/>
            <a:stretch>
              <a:fillRect/>
            </a:stretch>
          </p:blipFill>
          <p:spPr>
            <a:xfrm>
              <a:off x="3419439" y="4309602"/>
              <a:ext cx="1038225" cy="2352675"/>
            </a:xfrm>
            <a:prstGeom prst="rect">
              <a:avLst/>
            </a:prstGeom>
          </p:spPr>
        </p:pic>
        <p:pic>
          <p:nvPicPr>
            <p:cNvPr id="14" name="Picture 13">
              <a:extLst>
                <a:ext uri="{FF2B5EF4-FFF2-40B4-BE49-F238E27FC236}">
                  <a16:creationId xmlns:a16="http://schemas.microsoft.com/office/drawing/2014/main" id="{5303C214-91C0-714B-8E05-DB96D4C91C03}"/>
                </a:ext>
              </a:extLst>
            </p:cNvPr>
            <p:cNvPicPr>
              <a:picLocks noChangeAspect="1"/>
            </p:cNvPicPr>
            <p:nvPr/>
          </p:nvPicPr>
          <p:blipFill>
            <a:blip r:embed="rId5"/>
            <a:stretch>
              <a:fillRect/>
            </a:stretch>
          </p:blipFill>
          <p:spPr>
            <a:xfrm>
              <a:off x="4958366" y="4309602"/>
              <a:ext cx="3848100" cy="2352675"/>
            </a:xfrm>
            <a:prstGeom prst="rect">
              <a:avLst/>
            </a:prstGeom>
          </p:spPr>
        </p:pic>
      </p:grpSp>
      <p:grpSp>
        <p:nvGrpSpPr>
          <p:cNvPr id="8" name="Group 7">
            <a:extLst>
              <a:ext uri="{FF2B5EF4-FFF2-40B4-BE49-F238E27FC236}">
                <a16:creationId xmlns:a16="http://schemas.microsoft.com/office/drawing/2014/main" id="{E21CCEFC-783E-A53B-F1D9-E0083A6B35C4}"/>
              </a:ext>
            </a:extLst>
          </p:cNvPr>
          <p:cNvGrpSpPr/>
          <p:nvPr/>
        </p:nvGrpSpPr>
        <p:grpSpPr>
          <a:xfrm>
            <a:off x="610578" y="3352800"/>
            <a:ext cx="8606994" cy="3031462"/>
            <a:chOff x="610578" y="3352800"/>
            <a:chExt cx="8606994" cy="3031462"/>
          </a:xfrm>
        </p:grpSpPr>
        <p:sp>
          <p:nvSpPr>
            <p:cNvPr id="3" name="Oval 2">
              <a:extLst>
                <a:ext uri="{FF2B5EF4-FFF2-40B4-BE49-F238E27FC236}">
                  <a16:creationId xmlns:a16="http://schemas.microsoft.com/office/drawing/2014/main" id="{C41D8C9F-DB77-AFB5-01AB-11D95B8F3674}"/>
                </a:ext>
              </a:extLst>
            </p:cNvPr>
            <p:cNvSpPr/>
            <p:nvPr/>
          </p:nvSpPr>
          <p:spPr>
            <a:xfrm>
              <a:off x="3184634" y="6138041"/>
              <a:ext cx="6032938" cy="246221"/>
            </a:xfrm>
            <a:prstGeom prst="ellipse">
              <a:avLst/>
            </a:prstGeom>
            <a:solidFill>
              <a:srgbClr val="E91F41">
                <a:alpha val="24000"/>
              </a:srgbClr>
            </a:solidFill>
            <a:ln w="28575">
              <a:solidFill>
                <a:srgbClr val="E91F4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urved Right 4">
              <a:extLst>
                <a:ext uri="{FF2B5EF4-FFF2-40B4-BE49-F238E27FC236}">
                  <a16:creationId xmlns:a16="http://schemas.microsoft.com/office/drawing/2014/main" id="{E917CA0F-47C3-0BB7-FE81-DAF90474F27F}"/>
                </a:ext>
              </a:extLst>
            </p:cNvPr>
            <p:cNvSpPr/>
            <p:nvPr/>
          </p:nvSpPr>
          <p:spPr>
            <a:xfrm flipV="1">
              <a:off x="2643530" y="3352800"/>
              <a:ext cx="731520" cy="3031460"/>
            </a:xfrm>
            <a:prstGeom prst="curvedRightArrow">
              <a:avLst/>
            </a:prstGeom>
            <a:solidFill>
              <a:srgbClr val="E91F41"/>
            </a:solidFill>
            <a:ln>
              <a:solidFill>
                <a:srgbClr val="E91F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C6B40448-5E68-E423-658A-294756943833}"/>
                </a:ext>
              </a:extLst>
            </p:cNvPr>
            <p:cNvSpPr txBox="1"/>
            <p:nvPr/>
          </p:nvSpPr>
          <p:spPr>
            <a:xfrm>
              <a:off x="610578" y="3764468"/>
              <a:ext cx="2916159" cy="584775"/>
            </a:xfrm>
            <a:prstGeom prst="rect">
              <a:avLst/>
            </a:prstGeom>
            <a:noFill/>
          </p:spPr>
          <p:txBody>
            <a:bodyPr wrap="square" rtlCol="0">
              <a:spAutoFit/>
            </a:bodyPr>
            <a:lstStyle/>
            <a:p>
              <a:r>
                <a:rPr lang="tr-TR" sz="1600" i="1" dirty="0">
                  <a:highlight>
                    <a:srgbClr val="FFFF00"/>
                  </a:highlight>
                </a:rPr>
                <a:t>AB, Alüminyum ve Alüminayı da CRM yaptı (2023 Eylül)</a:t>
              </a:r>
              <a:endParaRPr lang="en-US" sz="1600" i="1" dirty="0">
                <a:highlight>
                  <a:srgbClr val="FFFF00"/>
                </a:highlight>
              </a:endParaRPr>
            </a:p>
          </p:txBody>
        </p:sp>
      </p:grpSp>
      <p:sp>
        <p:nvSpPr>
          <p:cNvPr id="11" name="TextBox 10">
            <a:extLst>
              <a:ext uri="{FF2B5EF4-FFF2-40B4-BE49-F238E27FC236}">
                <a16:creationId xmlns:a16="http://schemas.microsoft.com/office/drawing/2014/main" id="{42EA1977-31B2-4921-0B1B-8B8C48370F02}"/>
              </a:ext>
            </a:extLst>
          </p:cNvPr>
          <p:cNvSpPr txBox="1"/>
          <p:nvPr/>
        </p:nvSpPr>
        <p:spPr>
          <a:xfrm>
            <a:off x="2431311" y="6608579"/>
            <a:ext cx="4281377"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28432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mond 2">
            <a:extLst>
              <a:ext uri="{FF2B5EF4-FFF2-40B4-BE49-F238E27FC236}">
                <a16:creationId xmlns:a16="http://schemas.microsoft.com/office/drawing/2014/main" id="{AA149D5A-27D2-495D-0491-978E02A1560A}"/>
              </a:ext>
            </a:extLst>
          </p:cNvPr>
          <p:cNvSpPr/>
          <p:nvPr/>
        </p:nvSpPr>
        <p:spPr>
          <a:xfrm>
            <a:off x="3831871" y="693684"/>
            <a:ext cx="1428969" cy="1110191"/>
          </a:xfrm>
          <a:prstGeom prst="diamond">
            <a:avLst/>
          </a:prstGeom>
        </p:spPr>
        <p:style>
          <a:lnRef idx="2">
            <a:schemeClr val="accent1">
              <a:shade val="15000"/>
            </a:schemeClr>
          </a:lnRef>
          <a:fillRef idx="1">
            <a:schemeClr val="accent1"/>
          </a:fillRef>
          <a:effectRef idx="0">
            <a:schemeClr val="accent1"/>
          </a:effectRef>
          <a:fontRef idx="minor">
            <a:schemeClr val="lt1"/>
          </a:fontRef>
        </p:style>
        <p:txBody>
          <a:bodyPr lIns="0" tIns="36000" rIns="0" bIns="36000" rtlCol="0" anchor="ctr"/>
          <a:lstStyle/>
          <a:p>
            <a:pPr algn="ctr"/>
            <a:r>
              <a:rPr lang="tr-TR" sz="1600" dirty="0"/>
              <a:t>Dış Ticareti </a:t>
            </a:r>
            <a:r>
              <a:rPr lang="tr-TR" sz="1600" b="1" dirty="0">
                <a:solidFill>
                  <a:srgbClr val="FFFF00"/>
                </a:solidFill>
              </a:rPr>
              <a:t>VAR mı?</a:t>
            </a:r>
            <a:endParaRPr lang="en-US" sz="1600" b="1" dirty="0">
              <a:solidFill>
                <a:srgbClr val="FFFF00"/>
              </a:solidFill>
            </a:endParaRPr>
          </a:p>
        </p:txBody>
      </p:sp>
      <p:grpSp>
        <p:nvGrpSpPr>
          <p:cNvPr id="38" name="Group 37">
            <a:extLst>
              <a:ext uri="{FF2B5EF4-FFF2-40B4-BE49-F238E27FC236}">
                <a16:creationId xmlns:a16="http://schemas.microsoft.com/office/drawing/2014/main" id="{4BDFCD2F-0B44-44AF-DE8C-9CAA670DF28B}"/>
              </a:ext>
            </a:extLst>
          </p:cNvPr>
          <p:cNvGrpSpPr/>
          <p:nvPr/>
        </p:nvGrpSpPr>
        <p:grpSpPr>
          <a:xfrm>
            <a:off x="5260840" y="895523"/>
            <a:ext cx="2364416" cy="619240"/>
            <a:chOff x="5260840" y="895523"/>
            <a:chExt cx="2364416" cy="619240"/>
          </a:xfrm>
        </p:grpSpPr>
        <p:sp>
          <p:nvSpPr>
            <p:cNvPr id="4" name="Rectangle: Rounded Corners 3">
              <a:extLst>
                <a:ext uri="{FF2B5EF4-FFF2-40B4-BE49-F238E27FC236}">
                  <a16:creationId xmlns:a16="http://schemas.microsoft.com/office/drawing/2014/main" id="{4AEBDE76-70F2-0ED6-6ACC-FB079C876B9E}"/>
                </a:ext>
              </a:extLst>
            </p:cNvPr>
            <p:cNvSpPr/>
            <p:nvPr/>
          </p:nvSpPr>
          <p:spPr>
            <a:xfrm>
              <a:off x="5900210" y="1000629"/>
              <a:ext cx="1725046" cy="5141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600" dirty="0"/>
                <a:t>Kendine Yetiyor….</a:t>
              </a:r>
              <a:endParaRPr lang="en-US" sz="1600" dirty="0"/>
            </a:p>
          </p:txBody>
        </p:sp>
        <p:cxnSp>
          <p:nvCxnSpPr>
            <p:cNvPr id="5" name="Straight Connector 4">
              <a:extLst>
                <a:ext uri="{FF2B5EF4-FFF2-40B4-BE49-F238E27FC236}">
                  <a16:creationId xmlns:a16="http://schemas.microsoft.com/office/drawing/2014/main" id="{22349099-FA38-194F-61AC-F88DB2DFD74C}"/>
                </a:ext>
              </a:extLst>
            </p:cNvPr>
            <p:cNvCxnSpPr>
              <a:cxnSpLocks/>
              <a:stCxn id="3" idx="3"/>
              <a:endCxn id="4" idx="1"/>
            </p:cNvCxnSpPr>
            <p:nvPr/>
          </p:nvCxnSpPr>
          <p:spPr>
            <a:xfrm>
              <a:off x="5260840" y="1248780"/>
              <a:ext cx="639370" cy="8916"/>
            </a:xfrm>
            <a:prstGeom prst="line">
              <a:avLst/>
            </a:prstGeom>
            <a:ln w="31750">
              <a:tailEnd type="triangle" w="lg" len="lg"/>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80F6D74A-2C4C-D1A2-6957-8C213B1CEF42}"/>
                </a:ext>
              </a:extLst>
            </p:cNvPr>
            <p:cNvSpPr/>
            <p:nvPr/>
          </p:nvSpPr>
          <p:spPr>
            <a:xfrm>
              <a:off x="5321300" y="895523"/>
              <a:ext cx="390114" cy="350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rPr>
                <a:t>H</a:t>
              </a:r>
              <a:endParaRPr lang="en-US" sz="1600" b="1" dirty="0">
                <a:solidFill>
                  <a:schemeClr val="tx1"/>
                </a:solidFill>
              </a:endParaRPr>
            </a:p>
          </p:txBody>
        </p:sp>
      </p:grpSp>
      <p:grpSp>
        <p:nvGrpSpPr>
          <p:cNvPr id="37" name="Group 36">
            <a:extLst>
              <a:ext uri="{FF2B5EF4-FFF2-40B4-BE49-F238E27FC236}">
                <a16:creationId xmlns:a16="http://schemas.microsoft.com/office/drawing/2014/main" id="{1216D7E9-0E64-C291-8297-41CC9C6BD1EF}"/>
              </a:ext>
            </a:extLst>
          </p:cNvPr>
          <p:cNvGrpSpPr/>
          <p:nvPr/>
        </p:nvGrpSpPr>
        <p:grpSpPr>
          <a:xfrm>
            <a:off x="3670494" y="1730076"/>
            <a:ext cx="1749119" cy="1670844"/>
            <a:chOff x="3670494" y="1730076"/>
            <a:chExt cx="1749119" cy="1670844"/>
          </a:xfrm>
        </p:grpSpPr>
        <p:cxnSp>
          <p:nvCxnSpPr>
            <p:cNvPr id="7" name="Straight Connector 6">
              <a:extLst>
                <a:ext uri="{FF2B5EF4-FFF2-40B4-BE49-F238E27FC236}">
                  <a16:creationId xmlns:a16="http://schemas.microsoft.com/office/drawing/2014/main" id="{C70783F2-CDBB-846F-2AA5-75BE485956F9}"/>
                </a:ext>
              </a:extLst>
            </p:cNvPr>
            <p:cNvCxnSpPr>
              <a:cxnSpLocks/>
            </p:cNvCxnSpPr>
            <p:nvPr/>
          </p:nvCxnSpPr>
          <p:spPr>
            <a:xfrm>
              <a:off x="4545054" y="1813852"/>
              <a:ext cx="0" cy="274110"/>
            </a:xfrm>
            <a:prstGeom prst="line">
              <a:avLst/>
            </a:prstGeom>
            <a:ln w="31750">
              <a:tailEnd type="triangle" w="lg" len="lg"/>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48723B39-B9D6-D0BB-B705-F2C89A5A8733}"/>
                </a:ext>
              </a:extLst>
            </p:cNvPr>
            <p:cNvSpPr/>
            <p:nvPr/>
          </p:nvSpPr>
          <p:spPr>
            <a:xfrm>
              <a:off x="4530589" y="1730076"/>
              <a:ext cx="390114" cy="350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rPr>
                <a:t>E</a:t>
              </a:r>
              <a:endParaRPr lang="en-US" sz="1600" b="1" dirty="0">
                <a:solidFill>
                  <a:schemeClr val="tx1"/>
                </a:solidFill>
              </a:endParaRPr>
            </a:p>
          </p:txBody>
        </p:sp>
        <p:sp>
          <p:nvSpPr>
            <p:cNvPr id="10" name="Diamond 9">
              <a:extLst>
                <a:ext uri="{FF2B5EF4-FFF2-40B4-BE49-F238E27FC236}">
                  <a16:creationId xmlns:a16="http://schemas.microsoft.com/office/drawing/2014/main" id="{766D6E1E-7D9B-6A2E-1BD9-A1CAF623836B}"/>
                </a:ext>
              </a:extLst>
            </p:cNvPr>
            <p:cNvSpPr/>
            <p:nvPr/>
          </p:nvSpPr>
          <p:spPr>
            <a:xfrm>
              <a:off x="3670494" y="2069859"/>
              <a:ext cx="1749119" cy="1331061"/>
            </a:xfrm>
            <a:prstGeom prst="diamond">
              <a:avLst/>
            </a:prstGeom>
            <a:no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tr-TR" sz="1600" b="1" dirty="0" err="1">
                  <a:solidFill>
                    <a:schemeClr val="tx1"/>
                  </a:solidFill>
                </a:rPr>
                <a:t>DışTicaret</a:t>
              </a:r>
              <a:r>
                <a:rPr lang="tr-TR" sz="1600" dirty="0">
                  <a:solidFill>
                    <a:schemeClr val="tx1"/>
                  </a:solidFill>
                </a:rPr>
                <a:t> </a:t>
              </a:r>
              <a:r>
                <a:rPr lang="tr-TR" sz="1600" b="1" dirty="0">
                  <a:solidFill>
                    <a:srgbClr val="FF0000"/>
                  </a:solidFill>
                </a:rPr>
                <a:t>DURUMU</a:t>
              </a:r>
              <a:endParaRPr lang="en-US" sz="1600" b="1" dirty="0">
                <a:solidFill>
                  <a:srgbClr val="0000CC"/>
                </a:solidFill>
              </a:endParaRPr>
            </a:p>
          </p:txBody>
        </p:sp>
      </p:grpSp>
      <p:grpSp>
        <p:nvGrpSpPr>
          <p:cNvPr id="63" name="Group 62">
            <a:extLst>
              <a:ext uri="{FF2B5EF4-FFF2-40B4-BE49-F238E27FC236}">
                <a16:creationId xmlns:a16="http://schemas.microsoft.com/office/drawing/2014/main" id="{DEAB59E6-F122-81CD-0467-71B0A4002154}"/>
              </a:ext>
            </a:extLst>
          </p:cNvPr>
          <p:cNvGrpSpPr/>
          <p:nvPr/>
        </p:nvGrpSpPr>
        <p:grpSpPr>
          <a:xfrm>
            <a:off x="874411" y="2423470"/>
            <a:ext cx="2803966" cy="1428611"/>
            <a:chOff x="874411" y="2423470"/>
            <a:chExt cx="2803966" cy="1428611"/>
          </a:xfrm>
        </p:grpSpPr>
        <p:grpSp>
          <p:nvGrpSpPr>
            <p:cNvPr id="39" name="Group 38">
              <a:extLst>
                <a:ext uri="{FF2B5EF4-FFF2-40B4-BE49-F238E27FC236}">
                  <a16:creationId xmlns:a16="http://schemas.microsoft.com/office/drawing/2014/main" id="{E2030C6A-1DD5-3F3E-8FC8-F0269859B9CC}"/>
                </a:ext>
              </a:extLst>
            </p:cNvPr>
            <p:cNvGrpSpPr/>
            <p:nvPr/>
          </p:nvGrpSpPr>
          <p:grpSpPr>
            <a:xfrm>
              <a:off x="1479103" y="2423470"/>
              <a:ext cx="2199274" cy="555321"/>
              <a:chOff x="1479103" y="2423470"/>
              <a:chExt cx="2199274" cy="555321"/>
            </a:xfrm>
          </p:grpSpPr>
          <p:sp>
            <p:nvSpPr>
              <p:cNvPr id="32" name="Rectangle: Rounded Corners 31">
                <a:extLst>
                  <a:ext uri="{FF2B5EF4-FFF2-40B4-BE49-F238E27FC236}">
                    <a16:creationId xmlns:a16="http://schemas.microsoft.com/office/drawing/2014/main" id="{468E34FA-353A-4264-7EAB-97CF7ADEB760}"/>
                  </a:ext>
                </a:extLst>
              </p:cNvPr>
              <p:cNvSpPr/>
              <p:nvPr/>
            </p:nvSpPr>
            <p:spPr>
              <a:xfrm>
                <a:off x="1479103" y="2476149"/>
                <a:ext cx="1502970" cy="502642"/>
              </a:xfrm>
              <a:prstGeom prst="roundRect">
                <a:avLst>
                  <a:gd name="adj" fmla="val 2712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tr-TR" sz="1600" b="1" dirty="0">
                    <a:solidFill>
                      <a:schemeClr val="tx1"/>
                    </a:solidFill>
                  </a:rPr>
                  <a:t>İhracat </a:t>
                </a:r>
                <a:r>
                  <a:rPr lang="tr-TR" sz="1600" b="1" dirty="0">
                    <a:solidFill>
                      <a:srgbClr val="FF0000"/>
                    </a:solidFill>
                  </a:rPr>
                  <a:t>AÇIĞI </a:t>
                </a:r>
                <a:r>
                  <a:rPr lang="tr-TR" sz="1600" b="1" dirty="0">
                    <a:solidFill>
                      <a:schemeClr val="tx1"/>
                    </a:solidFill>
                  </a:rPr>
                  <a:t>   </a:t>
                </a:r>
                <a:r>
                  <a:rPr lang="tr-TR" sz="1200" b="1" i="1" dirty="0">
                    <a:solidFill>
                      <a:schemeClr val="tx1"/>
                    </a:solidFill>
                  </a:rPr>
                  <a:t>($, Tonaj) </a:t>
                </a:r>
                <a:r>
                  <a:rPr lang="tr-TR" sz="1600" b="1" dirty="0">
                    <a:solidFill>
                      <a:schemeClr val="tx1"/>
                    </a:solidFill>
                  </a:rPr>
                  <a:t>VAR</a:t>
                </a:r>
                <a:endParaRPr lang="en-US" sz="1600" b="1" dirty="0">
                  <a:solidFill>
                    <a:schemeClr val="tx1"/>
                  </a:solidFill>
                </a:endParaRPr>
              </a:p>
            </p:txBody>
          </p:sp>
          <p:cxnSp>
            <p:nvCxnSpPr>
              <p:cNvPr id="33" name="Straight Connector 32">
                <a:extLst>
                  <a:ext uri="{FF2B5EF4-FFF2-40B4-BE49-F238E27FC236}">
                    <a16:creationId xmlns:a16="http://schemas.microsoft.com/office/drawing/2014/main" id="{0B4268E2-ADA0-4312-893F-640F88EEB818}"/>
                  </a:ext>
                </a:extLst>
              </p:cNvPr>
              <p:cNvCxnSpPr>
                <a:cxnSpLocks/>
              </p:cNvCxnSpPr>
              <p:nvPr/>
            </p:nvCxnSpPr>
            <p:spPr>
              <a:xfrm flipH="1">
                <a:off x="2976389" y="2735425"/>
                <a:ext cx="701988" cy="0"/>
              </a:xfrm>
              <a:prstGeom prst="line">
                <a:avLst/>
              </a:prstGeom>
              <a:ln w="31750">
                <a:tailEnd type="triangle" w="lg" len="lg"/>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1FE036F7-9013-A896-4C00-E1DA09CFA761}"/>
                  </a:ext>
                </a:extLst>
              </p:cNvPr>
              <p:cNvSpPr/>
              <p:nvPr/>
            </p:nvSpPr>
            <p:spPr>
              <a:xfrm>
                <a:off x="3307661" y="2423470"/>
                <a:ext cx="281280" cy="350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rPr>
                  <a:t>A</a:t>
                </a:r>
                <a:endParaRPr lang="en-US" sz="1600" b="1" dirty="0">
                  <a:solidFill>
                    <a:schemeClr val="tx1"/>
                  </a:solidFill>
                </a:endParaRPr>
              </a:p>
            </p:txBody>
          </p:sp>
        </p:grpSp>
        <p:grpSp>
          <p:nvGrpSpPr>
            <p:cNvPr id="53" name="Group 52">
              <a:extLst>
                <a:ext uri="{FF2B5EF4-FFF2-40B4-BE49-F238E27FC236}">
                  <a16:creationId xmlns:a16="http://schemas.microsoft.com/office/drawing/2014/main" id="{288E3F10-7C7E-E882-D7E7-17B1D906EAA8}"/>
                </a:ext>
              </a:extLst>
            </p:cNvPr>
            <p:cNvGrpSpPr/>
            <p:nvPr/>
          </p:nvGrpSpPr>
          <p:grpSpPr>
            <a:xfrm>
              <a:off x="874411" y="3017097"/>
              <a:ext cx="2690689" cy="834984"/>
              <a:chOff x="874411" y="3017097"/>
              <a:chExt cx="2690689" cy="834984"/>
            </a:xfrm>
          </p:grpSpPr>
          <p:cxnSp>
            <p:nvCxnSpPr>
              <p:cNvPr id="14" name="Straight Connector 13">
                <a:extLst>
                  <a:ext uri="{FF2B5EF4-FFF2-40B4-BE49-F238E27FC236}">
                    <a16:creationId xmlns:a16="http://schemas.microsoft.com/office/drawing/2014/main" id="{D50321C1-2930-D109-6CAE-CC56E8C78E69}"/>
                  </a:ext>
                </a:extLst>
              </p:cNvPr>
              <p:cNvCxnSpPr>
                <a:cxnSpLocks/>
              </p:cNvCxnSpPr>
              <p:nvPr/>
            </p:nvCxnSpPr>
            <p:spPr>
              <a:xfrm>
                <a:off x="2195003" y="3017097"/>
                <a:ext cx="0" cy="274110"/>
              </a:xfrm>
              <a:prstGeom prst="line">
                <a:avLst/>
              </a:prstGeom>
              <a:ln w="31750">
                <a:tailEnd type="triangle" w="lg" len="lg"/>
              </a:ln>
            </p:spPr>
            <p:style>
              <a:lnRef idx="1">
                <a:schemeClr val="dk1"/>
              </a:lnRef>
              <a:fillRef idx="0">
                <a:schemeClr val="dk1"/>
              </a:fillRef>
              <a:effectRef idx="0">
                <a:schemeClr val="dk1"/>
              </a:effectRef>
              <a:fontRef idx="minor">
                <a:schemeClr val="tx1"/>
              </a:fontRef>
            </p:style>
          </p:cxnSp>
          <p:sp>
            <p:nvSpPr>
              <p:cNvPr id="16" name="Rectangle: Rounded Corners 15">
                <a:extLst>
                  <a:ext uri="{FF2B5EF4-FFF2-40B4-BE49-F238E27FC236}">
                    <a16:creationId xmlns:a16="http://schemas.microsoft.com/office/drawing/2014/main" id="{633ECA10-7447-C360-AEDA-EE41801C4E46}"/>
                  </a:ext>
                </a:extLst>
              </p:cNvPr>
              <p:cNvSpPr/>
              <p:nvPr/>
            </p:nvSpPr>
            <p:spPr>
              <a:xfrm>
                <a:off x="874411" y="3645035"/>
                <a:ext cx="919995" cy="207046"/>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tr-TR" sz="1600" b="1" i="1" dirty="0">
                    <a:solidFill>
                      <a:schemeClr val="tx1"/>
                    </a:solidFill>
                  </a:rPr>
                  <a:t>$</a:t>
                </a:r>
                <a:r>
                  <a:rPr lang="tr-TR" sz="1600" b="1" dirty="0">
                    <a:solidFill>
                      <a:schemeClr val="tx1"/>
                    </a:solidFill>
                  </a:rPr>
                  <a:t> </a:t>
                </a:r>
                <a:r>
                  <a:rPr lang="tr-TR" sz="1600" b="1" dirty="0">
                    <a:solidFill>
                      <a:srgbClr val="FF0000"/>
                    </a:solidFill>
                  </a:rPr>
                  <a:t>AÇIĞI</a:t>
                </a:r>
                <a:endParaRPr lang="en-US" sz="1600" b="1" dirty="0">
                  <a:solidFill>
                    <a:srgbClr val="FF0000"/>
                  </a:solidFill>
                </a:endParaRPr>
              </a:p>
            </p:txBody>
          </p:sp>
          <p:sp>
            <p:nvSpPr>
              <p:cNvPr id="45" name="Rectangle: Rounded Corners 44">
                <a:extLst>
                  <a:ext uri="{FF2B5EF4-FFF2-40B4-BE49-F238E27FC236}">
                    <a16:creationId xmlns:a16="http://schemas.microsoft.com/office/drawing/2014/main" id="{46B81E65-2F61-8F7E-A07A-07A41CCF288C}"/>
                  </a:ext>
                </a:extLst>
              </p:cNvPr>
              <p:cNvSpPr/>
              <p:nvPr/>
            </p:nvSpPr>
            <p:spPr>
              <a:xfrm>
                <a:off x="2383696" y="3640621"/>
                <a:ext cx="1181404" cy="207037"/>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tr-TR" sz="1600" b="1" i="1" dirty="0">
                    <a:solidFill>
                      <a:schemeClr val="tx1"/>
                    </a:solidFill>
                  </a:rPr>
                  <a:t>Tonaj</a:t>
                </a:r>
                <a:r>
                  <a:rPr lang="tr-TR" sz="1600" b="1" dirty="0">
                    <a:solidFill>
                      <a:schemeClr val="tx1"/>
                    </a:solidFill>
                  </a:rPr>
                  <a:t>  </a:t>
                </a:r>
                <a:r>
                  <a:rPr lang="tr-TR" sz="1600" b="1" dirty="0">
                    <a:solidFill>
                      <a:srgbClr val="FF0000"/>
                    </a:solidFill>
                  </a:rPr>
                  <a:t>AÇIĞI</a:t>
                </a:r>
                <a:endParaRPr lang="en-US" sz="1600" b="1" dirty="0">
                  <a:solidFill>
                    <a:srgbClr val="FF0000"/>
                  </a:solidFill>
                </a:endParaRPr>
              </a:p>
            </p:txBody>
          </p:sp>
          <p:sp>
            <p:nvSpPr>
              <p:cNvPr id="50" name="Rectangle: Rounded Corners 49">
                <a:extLst>
                  <a:ext uri="{FF2B5EF4-FFF2-40B4-BE49-F238E27FC236}">
                    <a16:creationId xmlns:a16="http://schemas.microsoft.com/office/drawing/2014/main" id="{D828C922-4298-9738-CD6D-F0506BF4C7D3}"/>
                  </a:ext>
                </a:extLst>
              </p:cNvPr>
              <p:cNvSpPr/>
              <p:nvPr/>
            </p:nvSpPr>
            <p:spPr>
              <a:xfrm>
                <a:off x="1224585" y="3278339"/>
                <a:ext cx="1940836" cy="26232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tr-TR" sz="1600" b="1" dirty="0">
                    <a:solidFill>
                      <a:schemeClr val="tx1"/>
                    </a:solidFill>
                    <a:latin typeface="Times New Roman" panose="02020603050405020304" pitchFamily="18" charset="0"/>
                    <a:cs typeface="Times New Roman" panose="02020603050405020304" pitchFamily="18" charset="0"/>
                  </a:rPr>
                  <a:t>İTHALAT BAĞIMLI</a:t>
                </a:r>
                <a:endParaRPr lang="en-US" sz="16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62" name="Group 61">
            <a:extLst>
              <a:ext uri="{FF2B5EF4-FFF2-40B4-BE49-F238E27FC236}">
                <a16:creationId xmlns:a16="http://schemas.microsoft.com/office/drawing/2014/main" id="{4EF2AD5C-EE15-99CF-2E3E-2923BA578744}"/>
              </a:ext>
            </a:extLst>
          </p:cNvPr>
          <p:cNvGrpSpPr/>
          <p:nvPr/>
        </p:nvGrpSpPr>
        <p:grpSpPr>
          <a:xfrm>
            <a:off x="5419613" y="2422391"/>
            <a:ext cx="2998834" cy="1426867"/>
            <a:chOff x="5419613" y="2422391"/>
            <a:chExt cx="2998834" cy="1426867"/>
          </a:xfrm>
        </p:grpSpPr>
        <p:grpSp>
          <p:nvGrpSpPr>
            <p:cNvPr id="40" name="Group 39">
              <a:extLst>
                <a:ext uri="{FF2B5EF4-FFF2-40B4-BE49-F238E27FC236}">
                  <a16:creationId xmlns:a16="http://schemas.microsoft.com/office/drawing/2014/main" id="{CD1243C1-CDDF-63FC-E335-ACB4D7A0143A}"/>
                </a:ext>
              </a:extLst>
            </p:cNvPr>
            <p:cNvGrpSpPr/>
            <p:nvPr/>
          </p:nvGrpSpPr>
          <p:grpSpPr>
            <a:xfrm>
              <a:off x="5419613" y="2422391"/>
              <a:ext cx="2078839" cy="548517"/>
              <a:chOff x="5419613" y="2422391"/>
              <a:chExt cx="2078839" cy="548517"/>
            </a:xfrm>
          </p:grpSpPr>
          <p:sp>
            <p:nvSpPr>
              <p:cNvPr id="9" name="Rectangle: Rounded Corners 8">
                <a:extLst>
                  <a:ext uri="{FF2B5EF4-FFF2-40B4-BE49-F238E27FC236}">
                    <a16:creationId xmlns:a16="http://schemas.microsoft.com/office/drawing/2014/main" id="{1E492A2B-7CDB-761D-8401-96FC69DC9D63}"/>
                  </a:ext>
                </a:extLst>
              </p:cNvPr>
              <p:cNvSpPr/>
              <p:nvPr/>
            </p:nvSpPr>
            <p:spPr>
              <a:xfrm>
                <a:off x="5995482" y="2468266"/>
                <a:ext cx="1502970" cy="502642"/>
              </a:xfrm>
              <a:prstGeom prst="roundRect">
                <a:avLst>
                  <a:gd name="adj" fmla="val 27122"/>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tr-TR" sz="1600" b="1" dirty="0">
                    <a:solidFill>
                      <a:schemeClr val="tx1"/>
                    </a:solidFill>
                  </a:rPr>
                  <a:t>İhracat FAZLASI </a:t>
                </a:r>
                <a:r>
                  <a:rPr lang="tr-TR" sz="1200" b="1" i="1" dirty="0">
                    <a:solidFill>
                      <a:schemeClr val="tx1"/>
                    </a:solidFill>
                  </a:rPr>
                  <a:t>($, Tonaj) </a:t>
                </a:r>
                <a:r>
                  <a:rPr lang="tr-TR" sz="1600" b="1" dirty="0">
                    <a:solidFill>
                      <a:schemeClr val="tx1"/>
                    </a:solidFill>
                  </a:rPr>
                  <a:t>VAR</a:t>
                </a:r>
                <a:endParaRPr lang="en-US" sz="1600" b="1" dirty="0">
                  <a:solidFill>
                    <a:schemeClr val="tx1"/>
                  </a:solidFill>
                </a:endParaRPr>
              </a:p>
            </p:txBody>
          </p:sp>
          <p:cxnSp>
            <p:nvCxnSpPr>
              <p:cNvPr id="12" name="Straight Connector 11">
                <a:extLst>
                  <a:ext uri="{FF2B5EF4-FFF2-40B4-BE49-F238E27FC236}">
                    <a16:creationId xmlns:a16="http://schemas.microsoft.com/office/drawing/2014/main" id="{79856225-8421-7D73-FB90-60B2E9C79A1D}"/>
                  </a:ext>
                </a:extLst>
              </p:cNvPr>
              <p:cNvCxnSpPr>
                <a:cxnSpLocks/>
                <a:stCxn id="10" idx="3"/>
                <a:endCxn id="9" idx="1"/>
              </p:cNvCxnSpPr>
              <p:nvPr/>
            </p:nvCxnSpPr>
            <p:spPr>
              <a:xfrm flipV="1">
                <a:off x="5419613" y="2719587"/>
                <a:ext cx="575869" cy="15803"/>
              </a:xfrm>
              <a:prstGeom prst="line">
                <a:avLst/>
              </a:prstGeom>
              <a:ln w="31750">
                <a:tailEnd type="triangle" w="lg" len="lg"/>
              </a:ln>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8D78196-55E6-CAEC-A6C3-CC5CFBD4244A}"/>
                  </a:ext>
                </a:extLst>
              </p:cNvPr>
              <p:cNvSpPr/>
              <p:nvPr/>
            </p:nvSpPr>
            <p:spPr>
              <a:xfrm>
                <a:off x="5549462" y="2422391"/>
                <a:ext cx="281280" cy="350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rPr>
                  <a:t>F</a:t>
                </a:r>
                <a:endParaRPr lang="en-US" sz="1600" b="1" dirty="0">
                  <a:solidFill>
                    <a:schemeClr val="tx1"/>
                  </a:solidFill>
                </a:endParaRPr>
              </a:p>
            </p:txBody>
          </p:sp>
        </p:grpSp>
        <p:grpSp>
          <p:nvGrpSpPr>
            <p:cNvPr id="54" name="Group 53">
              <a:extLst>
                <a:ext uri="{FF2B5EF4-FFF2-40B4-BE49-F238E27FC236}">
                  <a16:creationId xmlns:a16="http://schemas.microsoft.com/office/drawing/2014/main" id="{CDF8BEB9-12A1-3641-E6FE-9D24264046EE}"/>
                </a:ext>
              </a:extLst>
            </p:cNvPr>
            <p:cNvGrpSpPr/>
            <p:nvPr/>
          </p:nvGrpSpPr>
          <p:grpSpPr>
            <a:xfrm>
              <a:off x="5516357" y="2970908"/>
              <a:ext cx="2902090" cy="878350"/>
              <a:chOff x="5516357" y="2970908"/>
              <a:chExt cx="2902090" cy="878350"/>
            </a:xfrm>
          </p:grpSpPr>
          <p:sp>
            <p:nvSpPr>
              <p:cNvPr id="46" name="Rectangle: Rounded Corners 45">
                <a:extLst>
                  <a:ext uri="{FF2B5EF4-FFF2-40B4-BE49-F238E27FC236}">
                    <a16:creationId xmlns:a16="http://schemas.microsoft.com/office/drawing/2014/main" id="{724885F2-74B1-37E0-683B-A2795F5B946C}"/>
                  </a:ext>
                </a:extLst>
              </p:cNvPr>
              <p:cNvSpPr/>
              <p:nvPr/>
            </p:nvSpPr>
            <p:spPr>
              <a:xfrm>
                <a:off x="7498452" y="3642212"/>
                <a:ext cx="919995" cy="207046"/>
              </a:xfrm>
              <a:prstGeom prst="round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tr-TR" sz="1600" b="1" i="1" dirty="0">
                    <a:solidFill>
                      <a:schemeClr val="tx1"/>
                    </a:solidFill>
                  </a:rPr>
                  <a:t>$</a:t>
                </a:r>
                <a:r>
                  <a:rPr lang="tr-TR" sz="1600" b="1" dirty="0">
                    <a:solidFill>
                      <a:schemeClr val="tx1"/>
                    </a:solidFill>
                  </a:rPr>
                  <a:t> </a:t>
                </a:r>
                <a:r>
                  <a:rPr lang="tr-TR" sz="1600" b="1" dirty="0">
                    <a:solidFill>
                      <a:srgbClr val="0000CC"/>
                    </a:solidFill>
                  </a:rPr>
                  <a:t>FAZLASI</a:t>
                </a:r>
                <a:endParaRPr lang="en-US" sz="1600" b="1" dirty="0">
                  <a:solidFill>
                    <a:srgbClr val="0000CC"/>
                  </a:solidFill>
                </a:endParaRPr>
              </a:p>
            </p:txBody>
          </p:sp>
          <p:sp>
            <p:nvSpPr>
              <p:cNvPr id="47" name="Rectangle: Rounded Corners 46">
                <a:extLst>
                  <a:ext uri="{FF2B5EF4-FFF2-40B4-BE49-F238E27FC236}">
                    <a16:creationId xmlns:a16="http://schemas.microsoft.com/office/drawing/2014/main" id="{E774EF43-D1A8-B087-BE2F-67E67AA63199}"/>
                  </a:ext>
                </a:extLst>
              </p:cNvPr>
              <p:cNvSpPr/>
              <p:nvPr/>
            </p:nvSpPr>
            <p:spPr>
              <a:xfrm>
                <a:off x="5516357" y="3663730"/>
                <a:ext cx="1306307" cy="175244"/>
              </a:xfrm>
              <a:prstGeom prst="round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tr-TR" sz="1600" b="1" i="1" dirty="0">
                    <a:solidFill>
                      <a:schemeClr val="tx1"/>
                    </a:solidFill>
                  </a:rPr>
                  <a:t>Tonaj</a:t>
                </a:r>
                <a:r>
                  <a:rPr lang="tr-TR" sz="1600" b="1" dirty="0">
                    <a:solidFill>
                      <a:schemeClr val="tx1"/>
                    </a:solidFill>
                  </a:rPr>
                  <a:t> </a:t>
                </a:r>
                <a:r>
                  <a:rPr lang="tr-TR" sz="1600" b="1" dirty="0">
                    <a:solidFill>
                      <a:srgbClr val="0000CC"/>
                    </a:solidFill>
                  </a:rPr>
                  <a:t> FAZLASI</a:t>
                </a:r>
                <a:endParaRPr lang="en-US" sz="1600" b="1" dirty="0">
                  <a:solidFill>
                    <a:srgbClr val="0000CC"/>
                  </a:solidFill>
                </a:endParaRPr>
              </a:p>
            </p:txBody>
          </p:sp>
          <p:sp>
            <p:nvSpPr>
              <p:cNvPr id="49" name="Rectangle: Rounded Corners 48">
                <a:extLst>
                  <a:ext uri="{FF2B5EF4-FFF2-40B4-BE49-F238E27FC236}">
                    <a16:creationId xmlns:a16="http://schemas.microsoft.com/office/drawing/2014/main" id="{E20BE301-9852-FFB0-82B5-3E8409FE7589}"/>
                  </a:ext>
                </a:extLst>
              </p:cNvPr>
              <p:cNvSpPr/>
              <p:nvPr/>
            </p:nvSpPr>
            <p:spPr>
              <a:xfrm>
                <a:off x="6077028" y="3245018"/>
                <a:ext cx="1306306" cy="262330"/>
              </a:xfrm>
              <a:prstGeom prst="roundRect">
                <a:avLst/>
              </a:prstGeom>
              <a:solidFill>
                <a:srgbClr val="99FF66"/>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tr-TR" sz="1600" b="1" dirty="0">
                    <a:solidFill>
                      <a:schemeClr val="tx1"/>
                    </a:solidFill>
                    <a:latin typeface="Times New Roman" panose="02020603050405020304" pitchFamily="18" charset="0"/>
                    <a:cs typeface="Times New Roman" panose="02020603050405020304" pitchFamily="18" charset="0"/>
                  </a:rPr>
                  <a:t>TEDARİKÇİ</a:t>
                </a:r>
                <a:endParaRPr 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BBA69B36-24C7-F379-8CBB-202FD2FAF377}"/>
                  </a:ext>
                </a:extLst>
              </p:cNvPr>
              <p:cNvCxnSpPr>
                <a:cxnSpLocks/>
              </p:cNvCxnSpPr>
              <p:nvPr/>
            </p:nvCxnSpPr>
            <p:spPr>
              <a:xfrm>
                <a:off x="6730181" y="2970908"/>
                <a:ext cx="0" cy="274110"/>
              </a:xfrm>
              <a:prstGeom prst="line">
                <a:avLst/>
              </a:prstGeom>
              <a:ln w="31750">
                <a:tailEnd type="triangle" w="lg" len="lg"/>
              </a:ln>
            </p:spPr>
            <p:style>
              <a:lnRef idx="1">
                <a:schemeClr val="dk1"/>
              </a:lnRef>
              <a:fillRef idx="0">
                <a:schemeClr val="dk1"/>
              </a:fillRef>
              <a:effectRef idx="0">
                <a:schemeClr val="dk1"/>
              </a:effectRef>
              <a:fontRef idx="minor">
                <a:schemeClr val="tx1"/>
              </a:fontRef>
            </p:style>
          </p:cxnSp>
        </p:grpSp>
      </p:grpSp>
      <p:grpSp>
        <p:nvGrpSpPr>
          <p:cNvPr id="64" name="Group 63">
            <a:extLst>
              <a:ext uri="{FF2B5EF4-FFF2-40B4-BE49-F238E27FC236}">
                <a16:creationId xmlns:a16="http://schemas.microsoft.com/office/drawing/2014/main" id="{14EAB90D-D283-4EA0-6FDE-CE69F51BF50A}"/>
              </a:ext>
            </a:extLst>
          </p:cNvPr>
          <p:cNvGrpSpPr/>
          <p:nvPr/>
        </p:nvGrpSpPr>
        <p:grpSpPr>
          <a:xfrm>
            <a:off x="874411" y="3910638"/>
            <a:ext cx="7629512" cy="1363243"/>
            <a:chOff x="874411" y="3910638"/>
            <a:chExt cx="7629512" cy="1363243"/>
          </a:xfrm>
        </p:grpSpPr>
        <p:sp>
          <p:nvSpPr>
            <p:cNvPr id="51" name="Rectangle: Rounded Corners 50">
              <a:extLst>
                <a:ext uri="{FF2B5EF4-FFF2-40B4-BE49-F238E27FC236}">
                  <a16:creationId xmlns:a16="http://schemas.microsoft.com/office/drawing/2014/main" id="{9574ECF2-193A-87E8-E032-5E049CA3A0F0}"/>
                </a:ext>
              </a:extLst>
            </p:cNvPr>
            <p:cNvSpPr/>
            <p:nvPr/>
          </p:nvSpPr>
          <p:spPr>
            <a:xfrm>
              <a:off x="2787265" y="4173347"/>
              <a:ext cx="3830149" cy="110053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84138" indent="-84138">
                <a:buFont typeface="Arial" panose="020B0604020202020204" pitchFamily="34" charset="0"/>
                <a:buChar char="•"/>
              </a:pPr>
              <a:r>
                <a:rPr lang="tr-TR" sz="1600" b="1" i="0" dirty="0">
                  <a:solidFill>
                    <a:schemeClr val="tx1"/>
                  </a:solidFill>
                  <a:effectLst/>
                  <a:latin typeface="Public Sans"/>
                </a:rPr>
                <a:t>İhracat Birim Fiyat karşılaştırması </a:t>
              </a:r>
              <a:r>
                <a:rPr lang="tr-TR" sz="1600" b="1" i="0" dirty="0">
                  <a:solidFill>
                    <a:srgbClr val="C00000"/>
                  </a:solidFill>
                  <a:effectLst/>
                  <a:latin typeface="Public Sans"/>
                </a:rPr>
                <a:t>($/ton):</a:t>
              </a:r>
            </a:p>
            <a:p>
              <a:pPr marL="273050" indent="-84138">
                <a:buFont typeface="Arial" panose="020B0604020202020204" pitchFamily="34" charset="0"/>
                <a:buChar char="•"/>
              </a:pPr>
              <a:r>
                <a:rPr lang="tr-TR" sz="1600" b="1" dirty="0">
                  <a:solidFill>
                    <a:schemeClr val="tx1"/>
                  </a:solidFill>
                  <a:latin typeface="Public Sans"/>
                </a:rPr>
                <a:t>Normal fiyatlı </a:t>
              </a:r>
              <a:r>
                <a:rPr lang="tr-TR" sz="1600" b="1" i="1" dirty="0">
                  <a:solidFill>
                    <a:schemeClr val="tx1"/>
                  </a:solidFill>
                  <a:latin typeface="Public Sans"/>
                </a:rPr>
                <a:t>(</a:t>
              </a:r>
              <a:r>
                <a:rPr lang="tr-TR" sz="1600" b="1" i="1" dirty="0">
                  <a:solidFill>
                    <a:schemeClr val="tx1"/>
                  </a:solidFill>
                  <a:latin typeface="Public Sans"/>
                  <a:cs typeface="Calibri" panose="020F0502020204030204" pitchFamily="34" charset="0"/>
                </a:rPr>
                <a:t>± %10)</a:t>
              </a:r>
            </a:p>
            <a:p>
              <a:pPr marL="273050" indent="-84138">
                <a:buFont typeface="Arial" panose="020B0604020202020204" pitchFamily="34" charset="0"/>
                <a:buChar char="•"/>
              </a:pPr>
              <a:r>
                <a:rPr lang="tr-TR" sz="1600" b="1" dirty="0">
                  <a:solidFill>
                    <a:schemeClr val="tx1"/>
                  </a:solidFill>
                  <a:latin typeface="Public Sans"/>
                  <a:cs typeface="Calibri" panose="020F0502020204030204" pitchFamily="34" charset="0"/>
                </a:rPr>
                <a:t>Ucuz/Pahalı </a:t>
              </a:r>
              <a:r>
                <a:rPr lang="tr-TR" sz="1600" b="1" i="1" dirty="0">
                  <a:solidFill>
                    <a:srgbClr val="0000CC"/>
                  </a:solidFill>
                  <a:latin typeface="Public Sans"/>
                </a:rPr>
                <a:t>(</a:t>
              </a:r>
              <a:r>
                <a:rPr lang="tr-TR" sz="1600" b="1" i="1" dirty="0">
                  <a:solidFill>
                    <a:srgbClr val="0000CC"/>
                  </a:solidFill>
                  <a:latin typeface="Public Sans"/>
                  <a:cs typeface="Calibri" panose="020F0502020204030204" pitchFamily="34" charset="0"/>
                </a:rPr>
                <a:t>± %20-%30)</a:t>
              </a:r>
            </a:p>
            <a:p>
              <a:pPr marL="273050" indent="-84138">
                <a:buFont typeface="Arial" panose="020B0604020202020204" pitchFamily="34" charset="0"/>
                <a:buChar char="•"/>
              </a:pPr>
              <a:r>
                <a:rPr lang="tr-TR" sz="1600" b="1" dirty="0">
                  <a:solidFill>
                    <a:schemeClr val="tx1"/>
                  </a:solidFill>
                  <a:latin typeface="Public Sans"/>
                  <a:cs typeface="Calibri" panose="020F0502020204030204" pitchFamily="34" charset="0"/>
                </a:rPr>
                <a:t>Çok Ucuz/Çok Pahalı</a:t>
              </a:r>
              <a:r>
                <a:rPr lang="tr-TR" sz="1600" b="1" i="1" dirty="0">
                  <a:solidFill>
                    <a:srgbClr val="0000CC"/>
                  </a:solidFill>
                  <a:latin typeface="Public Sans"/>
                  <a:cs typeface="Calibri" panose="020F0502020204030204" pitchFamily="34" charset="0"/>
                </a:rPr>
                <a:t> </a:t>
              </a:r>
              <a:r>
                <a:rPr lang="tr-TR" sz="1600" b="1" i="1" dirty="0">
                  <a:solidFill>
                    <a:srgbClr val="0000CC"/>
                  </a:solidFill>
                  <a:latin typeface="Public Sans"/>
                </a:rPr>
                <a:t>( &gt; </a:t>
              </a:r>
              <a:r>
                <a:rPr lang="tr-TR" sz="1600" b="1" i="1" dirty="0">
                  <a:solidFill>
                    <a:srgbClr val="0000CC"/>
                  </a:solidFill>
                  <a:latin typeface="Public Sans"/>
                  <a:cs typeface="Calibri" panose="020F0502020204030204" pitchFamily="34" charset="0"/>
                </a:rPr>
                <a:t>± %30)</a:t>
              </a:r>
              <a:endParaRPr lang="tr-TR" sz="1600" i="1" dirty="0">
                <a:solidFill>
                  <a:srgbClr val="0000CC"/>
                </a:solidFill>
              </a:endParaRPr>
            </a:p>
          </p:txBody>
        </p:sp>
        <p:sp>
          <p:nvSpPr>
            <p:cNvPr id="55" name="Right Brace 54">
              <a:extLst>
                <a:ext uri="{FF2B5EF4-FFF2-40B4-BE49-F238E27FC236}">
                  <a16:creationId xmlns:a16="http://schemas.microsoft.com/office/drawing/2014/main" id="{3F14AA10-7195-FBAA-0CB0-DA0E6BBAD292}"/>
                </a:ext>
              </a:extLst>
            </p:cNvPr>
            <p:cNvSpPr/>
            <p:nvPr/>
          </p:nvSpPr>
          <p:spPr>
            <a:xfrm rot="5400000">
              <a:off x="4540326" y="244723"/>
              <a:ext cx="297681" cy="7629512"/>
            </a:xfrm>
            <a:prstGeom prst="rightBrace">
              <a:avLst>
                <a:gd name="adj1" fmla="val 47043"/>
                <a:gd name="adj2" fmla="val 49867"/>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58" name="Table 57">
            <a:extLst>
              <a:ext uri="{FF2B5EF4-FFF2-40B4-BE49-F238E27FC236}">
                <a16:creationId xmlns:a16="http://schemas.microsoft.com/office/drawing/2014/main" id="{AF830F9A-AD3A-44AA-54A2-6EAB7A0F1626}"/>
              </a:ext>
            </a:extLst>
          </p:cNvPr>
          <p:cNvGraphicFramePr>
            <a:graphicFrameLocks noGrp="1"/>
          </p:cNvGraphicFramePr>
          <p:nvPr>
            <p:extLst>
              <p:ext uri="{D42A27DB-BD31-4B8C-83A1-F6EECF244321}">
                <p14:modId xmlns:p14="http://schemas.microsoft.com/office/powerpoint/2010/main" val="2548130382"/>
              </p:ext>
            </p:extLst>
          </p:nvPr>
        </p:nvGraphicFramePr>
        <p:xfrm>
          <a:off x="531748" y="5536590"/>
          <a:ext cx="7886699" cy="1007503"/>
        </p:xfrm>
        <a:graphic>
          <a:graphicData uri="http://schemas.openxmlformats.org/drawingml/2006/table">
            <a:tbl>
              <a:tblPr/>
              <a:tblGrid>
                <a:gridCol w="639169">
                  <a:extLst>
                    <a:ext uri="{9D8B030D-6E8A-4147-A177-3AD203B41FA5}">
                      <a16:colId xmlns:a16="http://schemas.microsoft.com/office/drawing/2014/main" val="1340363379"/>
                    </a:ext>
                  </a:extLst>
                </a:gridCol>
                <a:gridCol w="65000">
                  <a:extLst>
                    <a:ext uri="{9D8B030D-6E8A-4147-A177-3AD203B41FA5}">
                      <a16:colId xmlns:a16="http://schemas.microsoft.com/office/drawing/2014/main" val="3338358087"/>
                    </a:ext>
                  </a:extLst>
                </a:gridCol>
                <a:gridCol w="1126671">
                  <a:extLst>
                    <a:ext uri="{9D8B030D-6E8A-4147-A177-3AD203B41FA5}">
                      <a16:colId xmlns:a16="http://schemas.microsoft.com/office/drawing/2014/main" val="892561062"/>
                    </a:ext>
                  </a:extLst>
                </a:gridCol>
                <a:gridCol w="325001">
                  <a:extLst>
                    <a:ext uri="{9D8B030D-6E8A-4147-A177-3AD203B41FA5}">
                      <a16:colId xmlns:a16="http://schemas.microsoft.com/office/drawing/2014/main" val="575641268"/>
                    </a:ext>
                  </a:extLst>
                </a:gridCol>
                <a:gridCol w="325001">
                  <a:extLst>
                    <a:ext uri="{9D8B030D-6E8A-4147-A177-3AD203B41FA5}">
                      <a16:colId xmlns:a16="http://schemas.microsoft.com/office/drawing/2014/main" val="463451099"/>
                    </a:ext>
                  </a:extLst>
                </a:gridCol>
                <a:gridCol w="43334">
                  <a:extLst>
                    <a:ext uri="{9D8B030D-6E8A-4147-A177-3AD203B41FA5}">
                      <a16:colId xmlns:a16="http://schemas.microsoft.com/office/drawing/2014/main" val="114867577"/>
                    </a:ext>
                  </a:extLst>
                </a:gridCol>
                <a:gridCol w="346668">
                  <a:extLst>
                    <a:ext uri="{9D8B030D-6E8A-4147-A177-3AD203B41FA5}">
                      <a16:colId xmlns:a16="http://schemas.microsoft.com/office/drawing/2014/main" val="3713113048"/>
                    </a:ext>
                  </a:extLst>
                </a:gridCol>
                <a:gridCol w="2881679">
                  <a:extLst>
                    <a:ext uri="{9D8B030D-6E8A-4147-A177-3AD203B41FA5}">
                      <a16:colId xmlns:a16="http://schemas.microsoft.com/office/drawing/2014/main" val="3670933795"/>
                    </a:ext>
                  </a:extLst>
                </a:gridCol>
                <a:gridCol w="2134176">
                  <a:extLst>
                    <a:ext uri="{9D8B030D-6E8A-4147-A177-3AD203B41FA5}">
                      <a16:colId xmlns:a16="http://schemas.microsoft.com/office/drawing/2014/main" val="2262391843"/>
                    </a:ext>
                  </a:extLst>
                </a:gridCol>
              </a:tblGrid>
              <a:tr h="335835">
                <a:tc>
                  <a:txBody>
                    <a:bodyPr/>
                    <a:lstStyle/>
                    <a:p>
                      <a:pPr algn="ctr" fontAlgn="ctr"/>
                      <a:r>
                        <a:rPr lang="en-US" sz="900" b="1" i="0" u="none" strike="noStrike">
                          <a:solidFill>
                            <a:srgbClr val="000000"/>
                          </a:solidFill>
                          <a:effectLst/>
                          <a:latin typeface="Calibri" panose="020F0502020204030204" pitchFamily="34" charset="0"/>
                        </a:rPr>
                        <a:t>GTIP</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en-US" sz="900" b="1" i="0" u="none" strike="noStrike">
                          <a:solidFill>
                            <a:srgbClr val="000000"/>
                          </a:solidFill>
                          <a:effectLst/>
                          <a:latin typeface="Calibri" panose="020F0502020204030204" pitchFamily="34" charset="0"/>
                        </a:rPr>
                        <a:t>Hammadde</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EU CRM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ÇİN CRM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Arial Black" panose="020B0A04020102020204" pitchFamily="34" charset="0"/>
                        </a:rPr>
                        <a:t>DT Kod</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Calibri" panose="020F0502020204030204" pitchFamily="34" charset="0"/>
                        </a:rPr>
                        <a:t>Dış Ticaret Durumu</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1" u="none" strike="noStrike" dirty="0" err="1">
                          <a:solidFill>
                            <a:srgbClr val="000000"/>
                          </a:solidFill>
                          <a:effectLst/>
                          <a:latin typeface="Calibri" panose="020F0502020204030204" pitchFamily="34" charset="0"/>
                        </a:rPr>
                        <a:t>Dış</a:t>
                      </a:r>
                      <a:r>
                        <a:rPr lang="en-US" sz="900" b="1" i="1" u="none" strike="noStrike" dirty="0">
                          <a:solidFill>
                            <a:srgbClr val="000000"/>
                          </a:solidFill>
                          <a:effectLst/>
                          <a:latin typeface="Calibri" panose="020F0502020204030204" pitchFamily="34" charset="0"/>
                        </a:rPr>
                        <a:t> </a:t>
                      </a:r>
                      <a:r>
                        <a:rPr lang="en-US" sz="900" b="1" i="1" u="none" strike="noStrike" dirty="0" err="1">
                          <a:solidFill>
                            <a:srgbClr val="000000"/>
                          </a:solidFill>
                          <a:effectLst/>
                          <a:latin typeface="Calibri" panose="020F0502020204030204" pitchFamily="34" charset="0"/>
                        </a:rPr>
                        <a:t>Ticaret</a:t>
                      </a:r>
                      <a:r>
                        <a:rPr lang="en-US" sz="900" b="1" i="1" u="none" strike="noStrike" dirty="0">
                          <a:solidFill>
                            <a:srgbClr val="000000"/>
                          </a:solidFill>
                          <a:effectLst/>
                          <a:latin typeface="Calibri" panose="020F0502020204030204" pitchFamily="34" charset="0"/>
                        </a:rPr>
                        <a:t> </a:t>
                      </a:r>
                      <a:r>
                        <a:rPr lang="en-US" sz="900" b="1" i="1" u="none" strike="noStrike" dirty="0" err="1">
                          <a:solidFill>
                            <a:srgbClr val="000000"/>
                          </a:solidFill>
                          <a:effectLst/>
                          <a:latin typeface="Calibri" panose="020F0502020204030204" pitchFamily="34" charset="0"/>
                        </a:rPr>
                        <a:t>Açısından</a:t>
                      </a:r>
                      <a:r>
                        <a:rPr lang="en-US" sz="900" b="1" i="1" u="none" strike="noStrike" dirty="0">
                          <a:solidFill>
                            <a:srgbClr val="000000"/>
                          </a:solidFill>
                          <a:effectLst/>
                          <a:latin typeface="Calibri" panose="020F0502020204030204" pitchFamily="34" charset="0"/>
                        </a:rPr>
                        <a:t> </a:t>
                      </a:r>
                      <a:r>
                        <a:rPr lang="en-US" sz="900" b="1" i="1" u="none" strike="noStrike" dirty="0" err="1">
                          <a:solidFill>
                            <a:srgbClr val="000000"/>
                          </a:solidFill>
                          <a:effectLst/>
                          <a:latin typeface="Calibri" panose="020F0502020204030204" pitchFamily="34" charset="0"/>
                        </a:rPr>
                        <a:t>İrdeleme</a:t>
                      </a:r>
                      <a:r>
                        <a:rPr lang="en-US" sz="900" b="1" i="1" u="none" strike="noStrike" dirty="0">
                          <a:solidFill>
                            <a:srgbClr val="000000"/>
                          </a:solidFill>
                          <a:effectLst/>
                          <a:latin typeface="Calibri" panose="020F0502020204030204" pitchFamily="34" charset="0"/>
                        </a:rPr>
                        <a:t> </a:t>
                      </a:r>
                      <a:r>
                        <a:rPr lang="en-US" sz="900" b="1" i="1" u="none" strike="noStrike" dirty="0" err="1">
                          <a:solidFill>
                            <a:srgbClr val="000000"/>
                          </a:solidFill>
                          <a:effectLst/>
                          <a:latin typeface="Calibri" panose="020F0502020204030204" pitchFamily="34" charset="0"/>
                        </a:rPr>
                        <a:t>Konuları</a:t>
                      </a:r>
                      <a:endParaRPr lang="en-US" sz="900" b="1" i="1" u="none" strike="noStrike" dirty="0">
                        <a:solidFill>
                          <a:srgbClr val="000000"/>
                        </a:solidFill>
                        <a:effectLst/>
                        <a:latin typeface="Calibri" panose="020F0502020204030204" pitchFamily="34" charset="0"/>
                      </a:endParaRP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8616726"/>
                  </a:ext>
                </a:extLst>
              </a:tr>
              <a:tr h="167917">
                <a:tc>
                  <a:txBody>
                    <a:bodyPr/>
                    <a:lstStyle/>
                    <a:p>
                      <a:pPr algn="l" rtl="0" fontAlgn="b"/>
                      <a:r>
                        <a:rPr lang="en-US" sz="700" b="1" i="0" u="none" strike="noStrike">
                          <a:solidFill>
                            <a:srgbClr val="000000"/>
                          </a:solidFill>
                          <a:effectLst/>
                          <a:latin typeface="Arial" panose="020B0604020202020204" pitchFamily="34" charset="0"/>
                        </a:rPr>
                        <a:t>810520000011</a:t>
                      </a:r>
                    </a:p>
                  </a:txBody>
                  <a:tcPr marL="5417" marR="5417"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l" fontAlgn="ctr"/>
                      <a:r>
                        <a:rPr lang="en-US" sz="900" b="1" i="0" u="none" strike="noStrike">
                          <a:solidFill>
                            <a:srgbClr val="000000"/>
                          </a:solidFill>
                          <a:effectLst/>
                          <a:latin typeface="Calibri" panose="020F0502020204030204" pitchFamily="34" charset="0"/>
                        </a:rPr>
                        <a:t>Co-Metal</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1" u="none" strike="noStrike">
                          <a:solidFill>
                            <a:srgbClr val="000000"/>
                          </a:solidFill>
                          <a:effectLst/>
                          <a:latin typeface="Calibri" panose="020F0502020204030204" pitchFamily="34" charset="0"/>
                        </a:rPr>
                        <a:t>SRM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n-US" sz="900" b="1" i="1" u="none" strike="noStrike">
                          <a:solidFill>
                            <a:srgbClr val="000000"/>
                          </a:solidFill>
                          <a:effectLst/>
                          <a:latin typeface="Calibri" panose="020F0502020204030204" pitchFamily="34" charset="0"/>
                        </a:rPr>
                        <a:t>SRM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417" marR="5417"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en-US" sz="1000" b="1" i="1" u="none" strike="noStrike" dirty="0">
                          <a:solidFill>
                            <a:srgbClr val="FF0000"/>
                          </a:solidFill>
                          <a:effectLst/>
                          <a:latin typeface="Calibri" panose="020F0502020204030204" pitchFamily="34" charset="0"/>
                        </a:rPr>
                        <a:t>-122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panose="020F0502020204030204" pitchFamily="34" charset="0"/>
                        </a:rPr>
                        <a:t>DT $ ve Tonajda AÇIK var; Ucuz (-%10 ile -%30) IHRACAT</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err="1">
                          <a:solidFill>
                            <a:srgbClr val="000000"/>
                          </a:solidFill>
                          <a:effectLst/>
                          <a:latin typeface="Calibri" panose="020F0502020204030204" pitchFamily="34" charset="0"/>
                        </a:rPr>
                        <a:t>İleride</a:t>
                      </a:r>
                      <a:r>
                        <a:rPr lang="en-US" sz="900" b="0" i="0" u="none" strike="noStrike" dirty="0">
                          <a:solidFill>
                            <a:srgbClr val="000000"/>
                          </a:solidFill>
                          <a:effectLst/>
                          <a:latin typeface="Calibri" panose="020F0502020204030204" pitchFamily="34" charset="0"/>
                        </a:rPr>
                        <a:t>, TEDARİK SORUNU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01697315"/>
                  </a:ext>
                </a:extLst>
              </a:tr>
              <a:tr h="167917">
                <a:tc>
                  <a:txBody>
                    <a:bodyPr/>
                    <a:lstStyle/>
                    <a:p>
                      <a:pPr algn="l" fontAlgn="b"/>
                      <a:r>
                        <a:rPr lang="en-US" sz="700" b="1" i="0" u="none" strike="noStrike">
                          <a:solidFill>
                            <a:srgbClr val="000000"/>
                          </a:solidFill>
                          <a:effectLst/>
                          <a:latin typeface="Arial" panose="020B0604020202020204" pitchFamily="34" charset="0"/>
                        </a:rPr>
                        <a:t>2822…..2836</a:t>
                      </a:r>
                    </a:p>
                  </a:txBody>
                  <a:tcPr marL="5417" marR="5417"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panose="020F0502020204030204" pitchFamily="34" charset="0"/>
                        </a:rPr>
                        <a:t>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l" fontAlgn="ctr"/>
                      <a:r>
                        <a:rPr lang="en-US" sz="900" b="1" i="0" u="none" strike="noStrike">
                          <a:solidFill>
                            <a:srgbClr val="000000"/>
                          </a:solidFill>
                          <a:effectLst/>
                          <a:latin typeface="Calibri" panose="020F0502020204030204" pitchFamily="34" charset="0"/>
                        </a:rPr>
                        <a:t>Co-Kimyasal</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1" u="none" strike="noStrike">
                          <a:solidFill>
                            <a:srgbClr val="000000"/>
                          </a:solidFill>
                          <a:effectLst/>
                          <a:latin typeface="Calibri" panose="020F0502020204030204" pitchFamily="34" charset="0"/>
                        </a:rPr>
                        <a:t>SRM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en-US" sz="900" b="1" i="1" u="none" strike="noStrike">
                          <a:solidFill>
                            <a:srgbClr val="000000"/>
                          </a:solidFill>
                          <a:effectLst/>
                          <a:latin typeface="Calibri" panose="020F0502020204030204" pitchFamily="34" charset="0"/>
                        </a:rPr>
                        <a:t>SRM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417" marR="5417"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en-US" sz="1000" b="1" i="1" u="none" strike="noStrike">
                          <a:solidFill>
                            <a:srgbClr val="000000"/>
                          </a:solidFill>
                          <a:effectLst/>
                          <a:latin typeface="Calibri" panose="020F0502020204030204" pitchFamily="34" charset="0"/>
                        </a:rPr>
                        <a:t>112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l" fontAlgn="ctr"/>
                      <a:r>
                        <a:rPr lang="en-US" sz="900" b="0" i="0" u="none" strike="noStrike">
                          <a:solidFill>
                            <a:srgbClr val="000000"/>
                          </a:solidFill>
                          <a:effectLst/>
                          <a:latin typeface="Calibri" panose="020F0502020204030204" pitchFamily="34" charset="0"/>
                        </a:rPr>
                        <a:t>DT $ ve Tonajda FAZLALIK var; Ucuz (- %10-30) IHRACAT</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Tedarikci AVANTAJI olabilir mi?</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3144009949"/>
                  </a:ext>
                </a:extLst>
              </a:tr>
              <a:tr h="167917">
                <a:tc>
                  <a:txBody>
                    <a:bodyPr/>
                    <a:lstStyle/>
                    <a:p>
                      <a:pPr algn="l" rtl="0" fontAlgn="b"/>
                      <a:r>
                        <a:rPr lang="en-US" sz="700" b="1" i="0" u="none" strike="noStrike">
                          <a:solidFill>
                            <a:srgbClr val="000000"/>
                          </a:solidFill>
                          <a:effectLst/>
                          <a:latin typeface="Arial" panose="020B0604020202020204" pitchFamily="34" charset="0"/>
                        </a:rPr>
                        <a:t>811010000011</a:t>
                      </a:r>
                    </a:p>
                  </a:txBody>
                  <a:tcPr marL="5417" marR="5417"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l" fontAlgn="ctr"/>
                      <a:r>
                        <a:rPr lang="en-US" sz="900" b="1" i="0" u="none" strike="noStrike">
                          <a:solidFill>
                            <a:srgbClr val="000000"/>
                          </a:solidFill>
                          <a:effectLst/>
                          <a:latin typeface="Calibri" panose="020F0502020204030204" pitchFamily="34" charset="0"/>
                        </a:rPr>
                        <a:t>Sb-Metal</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1" u="none" strike="noStrike">
                          <a:solidFill>
                            <a:srgbClr val="000000"/>
                          </a:solidFill>
                          <a:effectLst/>
                          <a:latin typeface="Calibri" panose="020F0502020204030204" pitchFamily="34" charset="0"/>
                        </a:rPr>
                        <a:t>CRM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900" b="1" i="1" u="none" strike="noStrike">
                          <a:solidFill>
                            <a:srgbClr val="000000"/>
                          </a:solidFill>
                          <a:effectLst/>
                          <a:latin typeface="Calibri" panose="020F0502020204030204" pitchFamily="34" charset="0"/>
                        </a:rPr>
                        <a:t>SRM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417" marR="5417"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en-US" sz="1000" b="1" i="1" u="none" strike="noStrike" dirty="0">
                          <a:solidFill>
                            <a:srgbClr val="FF0000"/>
                          </a:solidFill>
                          <a:effectLst/>
                          <a:latin typeface="Calibri" panose="020F0502020204030204" pitchFamily="34" charset="0"/>
                        </a:rPr>
                        <a:t>-120</a:t>
                      </a:r>
                      <a:r>
                        <a:rPr lang="en-US" sz="1000" b="1" i="1" u="none" strike="noStrike" dirty="0">
                          <a:solidFill>
                            <a:srgbClr val="000000"/>
                          </a:solidFill>
                          <a:effectLst/>
                          <a:latin typeface="Calibri" panose="020F0502020204030204" pitchFamily="34" charset="0"/>
                        </a:rPr>
                        <a:t>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da-DK" sz="900" b="0" i="0" u="none" strike="noStrike" dirty="0">
                          <a:solidFill>
                            <a:srgbClr val="000000"/>
                          </a:solidFill>
                          <a:effectLst/>
                          <a:latin typeface="Calibri" panose="020F0502020204030204" pitchFamily="34" charset="0"/>
                        </a:rPr>
                        <a:t>DT $ ve Tonajda AÇIK var; Normal BF (±%10) IHRACAT</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err="1">
                          <a:solidFill>
                            <a:srgbClr val="000000"/>
                          </a:solidFill>
                          <a:effectLst/>
                          <a:latin typeface="Calibri" panose="020F0502020204030204" pitchFamily="34" charset="0"/>
                        </a:rPr>
                        <a:t>İleride</a:t>
                      </a:r>
                      <a:r>
                        <a:rPr lang="en-US" sz="900" b="0" i="0" u="none" strike="noStrike" dirty="0">
                          <a:solidFill>
                            <a:srgbClr val="000000"/>
                          </a:solidFill>
                          <a:effectLst/>
                          <a:latin typeface="Calibri" panose="020F0502020204030204" pitchFamily="34" charset="0"/>
                        </a:rPr>
                        <a:t>, TEDARİK SORUNU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87994563"/>
                  </a:ext>
                </a:extLst>
              </a:tr>
              <a:tr h="167917">
                <a:tc>
                  <a:txBody>
                    <a:bodyPr/>
                    <a:lstStyle/>
                    <a:p>
                      <a:pPr algn="l" rtl="0" fontAlgn="b"/>
                      <a:r>
                        <a:rPr lang="en-US" sz="700" b="1" i="0" u="none" strike="noStrike">
                          <a:solidFill>
                            <a:srgbClr val="000000"/>
                          </a:solidFill>
                          <a:effectLst/>
                          <a:latin typeface="Arial" panose="020B0604020202020204" pitchFamily="34" charset="0"/>
                        </a:rPr>
                        <a:t>811010000012</a:t>
                      </a:r>
                    </a:p>
                  </a:txBody>
                  <a:tcPr marL="5417" marR="5417"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panose="020F0502020204030204" pitchFamily="34" charset="0"/>
                        </a:rPr>
                        <a:t>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l" fontAlgn="ctr"/>
                      <a:r>
                        <a:rPr lang="en-US" sz="900" b="1" i="0" u="none" strike="noStrike">
                          <a:solidFill>
                            <a:srgbClr val="000000"/>
                          </a:solidFill>
                          <a:effectLst/>
                          <a:latin typeface="Calibri" panose="020F0502020204030204" pitchFamily="34" charset="0"/>
                        </a:rPr>
                        <a:t>Sb-Toz, dök,.hurda</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1" u="none" strike="noStrike">
                          <a:solidFill>
                            <a:srgbClr val="000000"/>
                          </a:solidFill>
                          <a:effectLst/>
                          <a:latin typeface="Calibri" panose="020F0502020204030204" pitchFamily="34" charset="0"/>
                        </a:rPr>
                        <a:t>CRM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en-US" sz="900" b="1" i="1" u="none" strike="noStrike">
                          <a:solidFill>
                            <a:srgbClr val="000000"/>
                          </a:solidFill>
                          <a:effectLst/>
                          <a:latin typeface="Calibri" panose="020F0502020204030204" pitchFamily="34" charset="0"/>
                        </a:rPr>
                        <a:t>SRM</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5417" marR="5417" marT="54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CC"/>
                    </a:solidFill>
                  </a:tcPr>
                </a:tc>
                <a:tc>
                  <a:txBody>
                    <a:bodyPr/>
                    <a:lstStyle/>
                    <a:p>
                      <a:pPr algn="ctr" fontAlgn="ctr"/>
                      <a:r>
                        <a:rPr lang="en-US" sz="1000" b="1" i="1" u="none" strike="noStrike">
                          <a:solidFill>
                            <a:srgbClr val="000000"/>
                          </a:solidFill>
                          <a:effectLst/>
                          <a:latin typeface="Calibri" panose="020F0502020204030204" pitchFamily="34" charset="0"/>
                        </a:rPr>
                        <a:t>111 </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l" fontAlgn="ctr"/>
                      <a:r>
                        <a:rPr lang="en-US" sz="900" b="0" i="0" u="none" strike="noStrike" dirty="0">
                          <a:solidFill>
                            <a:srgbClr val="000000"/>
                          </a:solidFill>
                          <a:effectLst/>
                          <a:latin typeface="Calibri" panose="020F0502020204030204" pitchFamily="34" charset="0"/>
                        </a:rPr>
                        <a:t>DT $ </a:t>
                      </a:r>
                      <a:r>
                        <a:rPr lang="en-US" sz="900" b="0" i="0" u="none" strike="noStrike" dirty="0" err="1">
                          <a:solidFill>
                            <a:srgbClr val="000000"/>
                          </a:solidFill>
                          <a:effectLst/>
                          <a:latin typeface="Calibri" panose="020F0502020204030204" pitchFamily="34" charset="0"/>
                        </a:rPr>
                        <a:t>ve</a:t>
                      </a:r>
                      <a:r>
                        <a:rPr lang="en-US" sz="900" b="0" i="0" u="none" strike="noStrike" dirty="0">
                          <a:solidFill>
                            <a:srgbClr val="000000"/>
                          </a:solidFill>
                          <a:effectLst/>
                          <a:latin typeface="Calibri" panose="020F0502020204030204" pitchFamily="34" charset="0"/>
                        </a:rPr>
                        <a:t> </a:t>
                      </a:r>
                      <a:r>
                        <a:rPr lang="en-US" sz="900" b="0" i="0" u="none" strike="noStrike" dirty="0" err="1">
                          <a:solidFill>
                            <a:srgbClr val="000000"/>
                          </a:solidFill>
                          <a:effectLst/>
                          <a:latin typeface="Calibri" panose="020F0502020204030204" pitchFamily="34" charset="0"/>
                        </a:rPr>
                        <a:t>Tonajda</a:t>
                      </a:r>
                      <a:r>
                        <a:rPr lang="en-US" sz="900" b="0" i="0" u="none" strike="noStrike" dirty="0">
                          <a:solidFill>
                            <a:srgbClr val="000000"/>
                          </a:solidFill>
                          <a:effectLst/>
                          <a:latin typeface="Calibri" panose="020F0502020204030204" pitchFamily="34" charset="0"/>
                        </a:rPr>
                        <a:t> FAZLALIK var; </a:t>
                      </a:r>
                      <a:r>
                        <a:rPr lang="en-US" sz="900" b="0" i="0" u="none" strike="noStrike" dirty="0" err="1">
                          <a:solidFill>
                            <a:srgbClr val="000000"/>
                          </a:solidFill>
                          <a:effectLst/>
                          <a:latin typeface="Calibri" panose="020F0502020204030204" pitchFamily="34" charset="0"/>
                        </a:rPr>
                        <a:t>Çok</a:t>
                      </a:r>
                      <a:r>
                        <a:rPr lang="en-US" sz="900" b="0" i="0" u="none" strike="noStrike" dirty="0">
                          <a:solidFill>
                            <a:srgbClr val="000000"/>
                          </a:solidFill>
                          <a:effectLst/>
                          <a:latin typeface="Calibri" panose="020F0502020204030204" pitchFamily="34" charset="0"/>
                        </a:rPr>
                        <a:t> </a:t>
                      </a:r>
                      <a:r>
                        <a:rPr lang="en-US" sz="900" b="0" i="0" u="none" strike="noStrike" dirty="0" err="1">
                          <a:solidFill>
                            <a:srgbClr val="000000"/>
                          </a:solidFill>
                          <a:effectLst/>
                          <a:latin typeface="Calibri" panose="020F0502020204030204" pitchFamily="34" charset="0"/>
                        </a:rPr>
                        <a:t>Ucuz</a:t>
                      </a:r>
                      <a:r>
                        <a:rPr lang="en-US" sz="900" b="0" i="0" u="none" strike="noStrike" dirty="0">
                          <a:solidFill>
                            <a:srgbClr val="000000"/>
                          </a:solidFill>
                          <a:effectLst/>
                          <a:latin typeface="Calibri" panose="020F0502020204030204" pitchFamily="34" charset="0"/>
                        </a:rPr>
                        <a:t> (&lt; %30) IHRACAT</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err="1">
                          <a:solidFill>
                            <a:srgbClr val="000000"/>
                          </a:solidFill>
                          <a:effectLst/>
                          <a:latin typeface="Calibri" panose="020F0502020204030204" pitchFamily="34" charset="0"/>
                        </a:rPr>
                        <a:t>Tedarikci</a:t>
                      </a:r>
                      <a:r>
                        <a:rPr lang="en-US" sz="900" b="0" i="0" u="none" strike="noStrike" dirty="0">
                          <a:solidFill>
                            <a:srgbClr val="000000"/>
                          </a:solidFill>
                          <a:effectLst/>
                          <a:latin typeface="Calibri" panose="020F0502020204030204" pitchFamily="34" charset="0"/>
                        </a:rPr>
                        <a:t> AVANTAJI </a:t>
                      </a:r>
                      <a:r>
                        <a:rPr lang="en-US" sz="900" b="0" i="0" u="none" strike="noStrike" dirty="0" err="1">
                          <a:solidFill>
                            <a:srgbClr val="000000"/>
                          </a:solidFill>
                          <a:effectLst/>
                          <a:latin typeface="Calibri" panose="020F0502020204030204" pitchFamily="34" charset="0"/>
                        </a:rPr>
                        <a:t>olabilir</a:t>
                      </a:r>
                      <a:r>
                        <a:rPr lang="en-US" sz="900" b="0" i="0" u="none" strike="noStrike" dirty="0">
                          <a:solidFill>
                            <a:srgbClr val="000000"/>
                          </a:solidFill>
                          <a:effectLst/>
                          <a:latin typeface="Calibri" panose="020F0502020204030204" pitchFamily="34" charset="0"/>
                        </a:rPr>
                        <a:t> mi?</a:t>
                      </a:r>
                    </a:p>
                  </a:txBody>
                  <a:tcPr marL="5417" marR="5417" marT="5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extLst>
                  <a:ext uri="{0D108BD9-81ED-4DB2-BD59-A6C34878D82A}">
                    <a16:rowId xmlns:a16="http://schemas.microsoft.com/office/drawing/2014/main" val="1489992043"/>
                  </a:ext>
                </a:extLst>
              </a:tr>
            </a:tbl>
          </a:graphicData>
        </a:graphic>
      </p:graphicFrame>
      <p:sp>
        <p:nvSpPr>
          <p:cNvPr id="61" name="Rectangle 1028">
            <a:extLst>
              <a:ext uri="{FF2B5EF4-FFF2-40B4-BE49-F238E27FC236}">
                <a16:creationId xmlns:a16="http://schemas.microsoft.com/office/drawing/2014/main" id="{FAB59FBE-84AF-D71C-6674-7CD6B6468DCE}"/>
              </a:ext>
            </a:extLst>
          </p:cNvPr>
          <p:cNvSpPr>
            <a:spLocks noChangeArrowheads="1"/>
          </p:cNvSpPr>
          <p:nvPr/>
        </p:nvSpPr>
        <p:spPr bwMode="auto">
          <a:xfrm>
            <a:off x="1672665" y="-75791"/>
            <a:ext cx="5744776" cy="646331"/>
          </a:xfrm>
          <a:prstGeom prst="rect">
            <a:avLst/>
          </a:prstGeom>
          <a:solidFill>
            <a:srgbClr val="99FF66">
              <a:alpha val="26000"/>
            </a:srgbClr>
          </a:solidFill>
          <a:ln>
            <a:noFill/>
          </a:ln>
        </p:spPr>
        <p:txBody>
          <a:bodyPr wrap="square" lIns="0" tIns="0" rIns="0" bIns="0">
            <a:spAutoFit/>
          </a:bodyPr>
          <a:lstStyle/>
          <a:p>
            <a:pPr algn="ctr"/>
            <a:endParaRPr lang="tr-TR" sz="800" b="1" i="1" dirty="0">
              <a:effectLst/>
              <a:latin typeface="Calibri" panose="020F0502020204030204" pitchFamily="34" charset="0"/>
              <a:ea typeface="Calibri" panose="020F0502020204030204" pitchFamily="34" charset="0"/>
            </a:endParaRPr>
          </a:p>
          <a:p>
            <a:pPr algn="ctr"/>
            <a:r>
              <a:rPr lang="tr-TR" sz="2000" b="1" dirty="0">
                <a:effectLst/>
                <a:latin typeface="Calibri" panose="020F0502020204030204" pitchFamily="34" charset="0"/>
                <a:ea typeface="Calibri" panose="020F0502020204030204" pitchFamily="34" charset="0"/>
              </a:rPr>
              <a:t>Emtia ‘‘İHRACAT– İTHALAT’’ İrdelemesi</a:t>
            </a:r>
          </a:p>
          <a:p>
            <a:pPr algn="ctr"/>
            <a:r>
              <a:rPr lang="tr-TR" sz="1400" b="1" i="1" dirty="0">
                <a:latin typeface="Times New Roman" panose="02020603050405020304" pitchFamily="18" charset="0"/>
                <a:ea typeface="Calibri" panose="020F0502020204030204" pitchFamily="34" charset="0"/>
                <a:cs typeface="Times New Roman" panose="02020603050405020304" pitchFamily="18" charset="0"/>
              </a:rPr>
              <a:t>(Emtia bazında DIŞ TİCARET değerlendirmesi)</a:t>
            </a:r>
            <a:endParaRPr lang="tr-TR"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5" name="Rectangle: Rounded Corners 64">
            <a:extLst>
              <a:ext uri="{FF2B5EF4-FFF2-40B4-BE49-F238E27FC236}">
                <a16:creationId xmlns:a16="http://schemas.microsoft.com/office/drawing/2014/main" id="{4C9DCA73-5A1A-4C22-E020-374FEBD44E85}"/>
              </a:ext>
            </a:extLst>
          </p:cNvPr>
          <p:cNvSpPr/>
          <p:nvPr/>
        </p:nvSpPr>
        <p:spPr>
          <a:xfrm>
            <a:off x="336669" y="5280009"/>
            <a:ext cx="1775832" cy="20704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tr-TR" sz="1600" b="1" i="1" dirty="0">
                <a:solidFill>
                  <a:schemeClr val="tx1"/>
                </a:solidFill>
              </a:rPr>
              <a:t>2022 TUİK Verileri</a:t>
            </a:r>
            <a:endParaRPr lang="en-US" sz="1600" b="1" dirty="0">
              <a:solidFill>
                <a:srgbClr val="0000CC"/>
              </a:solidFill>
            </a:endParaRPr>
          </a:p>
        </p:txBody>
      </p:sp>
      <p:sp>
        <p:nvSpPr>
          <p:cNvPr id="66" name="TextBox 65">
            <a:extLst>
              <a:ext uri="{FF2B5EF4-FFF2-40B4-BE49-F238E27FC236}">
                <a16:creationId xmlns:a16="http://schemas.microsoft.com/office/drawing/2014/main" id="{D7353AAD-10C4-1D60-4059-7A9ECF3A5EAE}"/>
              </a:ext>
            </a:extLst>
          </p:cNvPr>
          <p:cNvSpPr txBox="1"/>
          <p:nvPr/>
        </p:nvSpPr>
        <p:spPr>
          <a:xfrm>
            <a:off x="2316847" y="6615036"/>
            <a:ext cx="4510305"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35612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outVertical)">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out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up)">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left)">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ED3A61-A37D-EB8C-9EA0-3A859F1B7B09}"/>
              </a:ext>
            </a:extLst>
          </p:cNvPr>
          <p:cNvPicPr>
            <a:picLocks noChangeAspect="1"/>
          </p:cNvPicPr>
          <p:nvPr/>
        </p:nvPicPr>
        <p:blipFill>
          <a:blip r:embed="rId2"/>
          <a:stretch>
            <a:fillRect/>
          </a:stretch>
        </p:blipFill>
        <p:spPr>
          <a:xfrm>
            <a:off x="3126011" y="1822076"/>
            <a:ext cx="3922692" cy="4594492"/>
          </a:xfrm>
          <a:prstGeom prst="rect">
            <a:avLst/>
          </a:prstGeom>
        </p:spPr>
      </p:pic>
      <p:sp>
        <p:nvSpPr>
          <p:cNvPr id="2" name="TextBox 1">
            <a:extLst>
              <a:ext uri="{FF2B5EF4-FFF2-40B4-BE49-F238E27FC236}">
                <a16:creationId xmlns:a16="http://schemas.microsoft.com/office/drawing/2014/main" id="{9AD8A299-F095-8B8B-5AF4-D33338768EFE}"/>
              </a:ext>
            </a:extLst>
          </p:cNvPr>
          <p:cNvSpPr txBox="1"/>
          <p:nvPr/>
        </p:nvSpPr>
        <p:spPr>
          <a:xfrm>
            <a:off x="1294086" y="-63380"/>
            <a:ext cx="6555828" cy="369332"/>
          </a:xfrm>
          <a:prstGeom prst="rect">
            <a:avLst/>
          </a:prstGeom>
          <a:solidFill>
            <a:srgbClr val="FFFF00"/>
          </a:solidFill>
        </p:spPr>
        <p:txBody>
          <a:bodyPr wrap="square">
            <a:spAutoFit/>
          </a:bodyPr>
          <a:lstStyle/>
          <a:p>
            <a:pPr algn="ctr"/>
            <a:r>
              <a:rPr lang="tr-TR"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Dış Ticaret verilerini (HS 6 – HS 12/GTİP) İRDELEME Algoritması</a:t>
            </a:r>
            <a:endParaRPr lang="en-US" dirty="0">
              <a:solidFill>
                <a:srgbClr val="0000CC"/>
              </a:solidFill>
            </a:endParaRPr>
          </a:p>
        </p:txBody>
      </p:sp>
      <p:sp>
        <p:nvSpPr>
          <p:cNvPr id="3" name="TextBox 2">
            <a:extLst>
              <a:ext uri="{FF2B5EF4-FFF2-40B4-BE49-F238E27FC236}">
                <a16:creationId xmlns:a16="http://schemas.microsoft.com/office/drawing/2014/main" id="{2D659A73-20D9-1B4C-3A17-558DE1DB5730}"/>
              </a:ext>
            </a:extLst>
          </p:cNvPr>
          <p:cNvSpPr txBox="1"/>
          <p:nvPr/>
        </p:nvSpPr>
        <p:spPr>
          <a:xfrm>
            <a:off x="0" y="402631"/>
            <a:ext cx="8513379" cy="338554"/>
          </a:xfrm>
          <a:prstGeom prst="rect">
            <a:avLst/>
          </a:prstGeom>
          <a:noFill/>
        </p:spPr>
        <p:txBody>
          <a:bodyPr wrap="square">
            <a:spAutoFit/>
          </a:bodyPr>
          <a:lstStyle/>
          <a:p>
            <a:r>
              <a:rPr lang="tr-TR" sz="1600" b="1" dirty="0">
                <a:effectLst/>
                <a:latin typeface="Calibri" panose="020F0502020204030204" pitchFamily="34" charset="0"/>
                <a:ea typeface="Calibri" panose="020F0502020204030204" pitchFamily="34" charset="0"/>
                <a:cs typeface="Arial" panose="020B0604020202020204" pitchFamily="34" charset="0"/>
              </a:rPr>
              <a:t>1 - Emtianın İhracat ve İthalat (Tonaj ve $) GTIP Verilerinin karşılaştırılması – </a:t>
            </a:r>
            <a:r>
              <a:rPr lang="tr-TR" sz="1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DT Fazlalığı </a:t>
            </a:r>
            <a:r>
              <a:rPr lang="tr-TR" sz="1600" b="1" dirty="0">
                <a:effectLst/>
                <a:latin typeface="Calibri" panose="020F0502020204030204" pitchFamily="34" charset="0"/>
                <a:ea typeface="Calibri" panose="020F0502020204030204" pitchFamily="34" charset="0"/>
                <a:cs typeface="Arial" panose="020B0604020202020204" pitchFamily="34" charset="0"/>
              </a:rPr>
              <a:t>/ </a:t>
            </a:r>
            <a:r>
              <a:rPr lang="tr-TR"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Açığı</a:t>
            </a:r>
            <a:endParaRPr lang="en-US" sz="1600" dirty="0">
              <a:solidFill>
                <a:srgbClr val="FF0000"/>
              </a:solidFill>
            </a:endParaRPr>
          </a:p>
        </p:txBody>
      </p:sp>
      <p:pic>
        <p:nvPicPr>
          <p:cNvPr id="4" name="Picture 3">
            <a:extLst>
              <a:ext uri="{FF2B5EF4-FFF2-40B4-BE49-F238E27FC236}">
                <a16:creationId xmlns:a16="http://schemas.microsoft.com/office/drawing/2014/main" id="{2E59ADAD-51AB-BD26-6272-59654371514B}"/>
              </a:ext>
            </a:extLst>
          </p:cNvPr>
          <p:cNvPicPr>
            <a:picLocks noChangeAspect="1"/>
          </p:cNvPicPr>
          <p:nvPr/>
        </p:nvPicPr>
        <p:blipFill>
          <a:blip r:embed="rId3"/>
          <a:stretch>
            <a:fillRect/>
          </a:stretch>
        </p:blipFill>
        <p:spPr>
          <a:xfrm>
            <a:off x="122217" y="1814516"/>
            <a:ext cx="1343599" cy="4594492"/>
          </a:xfrm>
          <a:prstGeom prst="rect">
            <a:avLst/>
          </a:prstGeom>
        </p:spPr>
      </p:pic>
      <p:pic>
        <p:nvPicPr>
          <p:cNvPr id="5" name="Picture 4">
            <a:extLst>
              <a:ext uri="{FF2B5EF4-FFF2-40B4-BE49-F238E27FC236}">
                <a16:creationId xmlns:a16="http://schemas.microsoft.com/office/drawing/2014/main" id="{021996D3-B40A-A2A2-4B4F-62EBD13F8231}"/>
              </a:ext>
            </a:extLst>
          </p:cNvPr>
          <p:cNvPicPr>
            <a:picLocks noChangeAspect="1"/>
          </p:cNvPicPr>
          <p:nvPr/>
        </p:nvPicPr>
        <p:blipFill>
          <a:blip r:embed="rId4"/>
          <a:stretch>
            <a:fillRect/>
          </a:stretch>
        </p:blipFill>
        <p:spPr>
          <a:xfrm>
            <a:off x="1465817" y="1814516"/>
            <a:ext cx="1660195" cy="4594492"/>
          </a:xfrm>
          <a:prstGeom prst="rect">
            <a:avLst/>
          </a:prstGeom>
        </p:spPr>
      </p:pic>
      <p:grpSp>
        <p:nvGrpSpPr>
          <p:cNvPr id="12" name="Group 11">
            <a:extLst>
              <a:ext uri="{FF2B5EF4-FFF2-40B4-BE49-F238E27FC236}">
                <a16:creationId xmlns:a16="http://schemas.microsoft.com/office/drawing/2014/main" id="{C7978E50-29D0-A1C1-4559-4CEA34785D30}"/>
              </a:ext>
            </a:extLst>
          </p:cNvPr>
          <p:cNvGrpSpPr/>
          <p:nvPr/>
        </p:nvGrpSpPr>
        <p:grpSpPr>
          <a:xfrm>
            <a:off x="15769" y="702174"/>
            <a:ext cx="6416561" cy="5710614"/>
            <a:chOff x="15769" y="702174"/>
            <a:chExt cx="6416561" cy="5710614"/>
          </a:xfrm>
        </p:grpSpPr>
        <p:sp>
          <p:nvSpPr>
            <p:cNvPr id="6" name="TextBox 5">
              <a:extLst>
                <a:ext uri="{FF2B5EF4-FFF2-40B4-BE49-F238E27FC236}">
                  <a16:creationId xmlns:a16="http://schemas.microsoft.com/office/drawing/2014/main" id="{67019EDE-FD35-E2BF-4E44-1EA3DA2CD346}"/>
                </a:ext>
              </a:extLst>
            </p:cNvPr>
            <p:cNvSpPr txBox="1"/>
            <p:nvPr/>
          </p:nvSpPr>
          <p:spPr>
            <a:xfrm>
              <a:off x="15769" y="702174"/>
              <a:ext cx="6416561" cy="1015663"/>
            </a:xfrm>
            <a:prstGeom prst="rect">
              <a:avLst/>
            </a:prstGeom>
            <a:noFill/>
          </p:spPr>
          <p:txBody>
            <a:bodyPr wrap="square">
              <a:spAutoFit/>
            </a:bodyPr>
            <a:lstStyle/>
            <a:p>
              <a:r>
                <a:rPr lang="tr-TR" sz="1600" b="1" dirty="0">
                  <a:effectLst/>
                  <a:latin typeface="Calibri" panose="020F0502020204030204" pitchFamily="34" charset="0"/>
                  <a:ea typeface="Calibri" panose="020F0502020204030204" pitchFamily="34" charset="0"/>
                  <a:cs typeface="Arial" panose="020B0604020202020204" pitchFamily="34" charset="0"/>
                </a:rPr>
                <a:t>2 - Emtianın ‘</a:t>
              </a:r>
              <a:r>
                <a:rPr lang="tr-TR" sz="1600" b="1" u="sng" dirty="0">
                  <a:solidFill>
                    <a:srgbClr val="C00000"/>
                  </a:solidFill>
                  <a:effectLst/>
                  <a:latin typeface="Calibri" panose="020F0502020204030204" pitchFamily="34" charset="0"/>
                  <a:ea typeface="Calibri" panose="020F0502020204030204" pitchFamily="34" charset="0"/>
                  <a:cs typeface="Arial" panose="020B0604020202020204" pitchFamily="34" charset="0"/>
                </a:rPr>
                <a:t>’İHRACAT Birim Fiyatının</a:t>
              </a:r>
              <a:r>
                <a:rPr lang="tr-TR" sz="1600" b="1" dirty="0">
                  <a:effectLst/>
                  <a:latin typeface="Calibri" panose="020F0502020204030204" pitchFamily="34" charset="0"/>
                  <a:ea typeface="Calibri" panose="020F0502020204030204" pitchFamily="34" charset="0"/>
                  <a:cs typeface="Arial" panose="020B0604020202020204" pitchFamily="34" charset="0"/>
                </a:rPr>
                <a:t>’’ ‘</a:t>
              </a:r>
              <a:r>
                <a:rPr lang="tr-TR" sz="1600" b="1" u="sng" dirty="0">
                  <a:solidFill>
                    <a:srgbClr val="0000CC"/>
                  </a:solidFill>
                  <a:effectLst/>
                  <a:latin typeface="Calibri" panose="020F0502020204030204" pitchFamily="34" charset="0"/>
                  <a:ea typeface="Calibri" panose="020F0502020204030204" pitchFamily="34" charset="0"/>
                  <a:cs typeface="Arial" panose="020B0604020202020204" pitchFamily="34" charset="0"/>
                </a:rPr>
                <a:t>’İTHALAT Birim Fiyatına</a:t>
              </a:r>
              <a:r>
                <a:rPr lang="tr-TR" sz="1600" b="1" dirty="0">
                  <a:effectLst/>
                  <a:latin typeface="Calibri" panose="020F0502020204030204" pitchFamily="34" charset="0"/>
                  <a:ea typeface="Calibri" panose="020F0502020204030204" pitchFamily="34" charset="0"/>
                  <a:cs typeface="Arial" panose="020B0604020202020204" pitchFamily="34" charset="0"/>
                </a:rPr>
                <a:t>’’ ORANI:</a:t>
              </a:r>
            </a:p>
            <a:p>
              <a:pPr marL="536575" indent="-192088">
                <a:buFont typeface="Arial" panose="020B0604020202020204" pitchFamily="34" charset="0"/>
                <a:buChar char="•"/>
              </a:pPr>
              <a:r>
                <a:rPr lang="tr-TR" sz="1400" b="1" dirty="0">
                  <a:latin typeface="Calibri" panose="020F0502020204030204" pitchFamily="34" charset="0"/>
                  <a:ea typeface="Calibri" panose="020F0502020204030204" pitchFamily="34" charset="0"/>
                  <a:cs typeface="Arial" panose="020B0604020202020204" pitchFamily="34" charset="0"/>
                </a:rPr>
                <a:t>± % 10 ise 		: Normal</a:t>
              </a:r>
            </a:p>
            <a:p>
              <a:pPr marL="536575" indent="-192088">
                <a:buFont typeface="Arial" panose="020B0604020202020204" pitchFamily="34" charset="0"/>
                <a:buChar char="•"/>
              </a:pPr>
              <a:r>
                <a:rPr lang="tr-TR" sz="1400" b="1" dirty="0">
                  <a:latin typeface="Calibri" panose="020F0502020204030204" pitchFamily="34" charset="0"/>
                  <a:ea typeface="Calibri" panose="020F0502020204030204" pitchFamily="34" charset="0"/>
                  <a:cs typeface="Arial" panose="020B0604020202020204" pitchFamily="34" charset="0"/>
                </a:rPr>
                <a:t>± % 20 – 30 ise	: Ucuz/Pahalı</a:t>
              </a:r>
            </a:p>
            <a:p>
              <a:pPr marL="536575" indent="-192088">
                <a:buFont typeface="Arial" panose="020B0604020202020204" pitchFamily="34" charset="0"/>
                <a:buChar char="•"/>
              </a:pPr>
              <a:r>
                <a:rPr lang="tr-TR" sz="1400" b="1" dirty="0">
                  <a:latin typeface="Calibri" panose="020F0502020204030204" pitchFamily="34" charset="0"/>
                  <a:ea typeface="Calibri" panose="020F0502020204030204" pitchFamily="34" charset="0"/>
                  <a:cs typeface="Arial" panose="020B0604020202020204" pitchFamily="34" charset="0"/>
                </a:rPr>
                <a:t>&gt; ± % 30  ise     	: Çok Ucuz / Çok Pahalı	</a:t>
              </a:r>
              <a:r>
                <a:rPr lang="tr-TR" sz="1600" b="1"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p>
          </p:txBody>
        </p:sp>
        <p:grpSp>
          <p:nvGrpSpPr>
            <p:cNvPr id="7" name="Group 6">
              <a:extLst>
                <a:ext uri="{FF2B5EF4-FFF2-40B4-BE49-F238E27FC236}">
                  <a16:creationId xmlns:a16="http://schemas.microsoft.com/office/drawing/2014/main" id="{8A2A29DC-D9B5-2624-DC93-400DD8B82866}"/>
                </a:ext>
              </a:extLst>
            </p:cNvPr>
            <p:cNvGrpSpPr/>
            <p:nvPr/>
          </p:nvGrpSpPr>
          <p:grpSpPr>
            <a:xfrm>
              <a:off x="3126013" y="1019708"/>
              <a:ext cx="1428540" cy="5393080"/>
              <a:chOff x="3126013" y="1019708"/>
              <a:chExt cx="1428540" cy="5393080"/>
            </a:xfrm>
          </p:grpSpPr>
          <p:pic>
            <p:nvPicPr>
              <p:cNvPr id="8" name="Picture 7">
                <a:extLst>
                  <a:ext uri="{FF2B5EF4-FFF2-40B4-BE49-F238E27FC236}">
                    <a16:creationId xmlns:a16="http://schemas.microsoft.com/office/drawing/2014/main" id="{97E2CE79-847D-8B52-0928-CB101F9CB2FA}"/>
                  </a:ext>
                </a:extLst>
              </p:cNvPr>
              <p:cNvPicPr>
                <a:picLocks noChangeAspect="1"/>
              </p:cNvPicPr>
              <p:nvPr/>
            </p:nvPicPr>
            <p:blipFill>
              <a:blip r:embed="rId5"/>
              <a:stretch>
                <a:fillRect/>
              </a:stretch>
            </p:blipFill>
            <p:spPr>
              <a:xfrm>
                <a:off x="3126013" y="1818296"/>
                <a:ext cx="1428540" cy="4594492"/>
              </a:xfrm>
              <a:prstGeom prst="rect">
                <a:avLst/>
              </a:prstGeom>
            </p:spPr>
          </p:pic>
          <p:grpSp>
            <p:nvGrpSpPr>
              <p:cNvPr id="9" name="Group 8">
                <a:extLst>
                  <a:ext uri="{FF2B5EF4-FFF2-40B4-BE49-F238E27FC236}">
                    <a16:creationId xmlns:a16="http://schemas.microsoft.com/office/drawing/2014/main" id="{E3EFFD32-8BB7-4941-E1F6-C6A40756521C}"/>
                  </a:ext>
                </a:extLst>
              </p:cNvPr>
              <p:cNvGrpSpPr/>
              <p:nvPr/>
            </p:nvGrpSpPr>
            <p:grpSpPr>
              <a:xfrm>
                <a:off x="3614740" y="1019708"/>
                <a:ext cx="771605" cy="788508"/>
                <a:chOff x="3614740" y="1019708"/>
                <a:chExt cx="771605" cy="788508"/>
              </a:xfrm>
            </p:grpSpPr>
            <p:sp>
              <p:nvSpPr>
                <p:cNvPr id="10" name="Right Brace 9">
                  <a:extLst>
                    <a:ext uri="{FF2B5EF4-FFF2-40B4-BE49-F238E27FC236}">
                      <a16:creationId xmlns:a16="http://schemas.microsoft.com/office/drawing/2014/main" id="{8F18C8D3-3F5A-36BD-8DC5-D0133C6549E7}"/>
                    </a:ext>
                  </a:extLst>
                </p:cNvPr>
                <p:cNvSpPr/>
                <p:nvPr/>
              </p:nvSpPr>
              <p:spPr>
                <a:xfrm>
                  <a:off x="3614740" y="1019708"/>
                  <a:ext cx="347660" cy="684669"/>
                </a:xfrm>
                <a:prstGeom prst="rightBrace">
                  <a:avLst>
                    <a:gd name="adj1" fmla="val 14380"/>
                    <a:gd name="adj2" fmla="val 50000"/>
                  </a:avLst>
                </a:prstGeom>
                <a:ln w="38100">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11" name="Arrow: Bent 10">
                  <a:extLst>
                    <a:ext uri="{FF2B5EF4-FFF2-40B4-BE49-F238E27FC236}">
                      <a16:creationId xmlns:a16="http://schemas.microsoft.com/office/drawing/2014/main" id="{97DCFFD7-5830-EFF2-2E67-923D97F07B6A}"/>
                    </a:ext>
                  </a:extLst>
                </p:cNvPr>
                <p:cNvSpPr/>
                <p:nvPr/>
              </p:nvSpPr>
              <p:spPr>
                <a:xfrm rot="5400000">
                  <a:off x="3965629" y="1387501"/>
                  <a:ext cx="493771" cy="347660"/>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4" name="Group 13">
            <a:extLst>
              <a:ext uri="{FF2B5EF4-FFF2-40B4-BE49-F238E27FC236}">
                <a16:creationId xmlns:a16="http://schemas.microsoft.com/office/drawing/2014/main" id="{54F32705-7F0B-62B2-44B6-CED33E5B47DE}"/>
              </a:ext>
            </a:extLst>
          </p:cNvPr>
          <p:cNvGrpSpPr/>
          <p:nvPr/>
        </p:nvGrpSpPr>
        <p:grpSpPr>
          <a:xfrm>
            <a:off x="4386345" y="1198178"/>
            <a:ext cx="4659638" cy="5214609"/>
            <a:chOff x="4386345" y="1198178"/>
            <a:chExt cx="4659638" cy="5214609"/>
          </a:xfrm>
        </p:grpSpPr>
        <p:pic>
          <p:nvPicPr>
            <p:cNvPr id="15" name="Picture 14">
              <a:extLst>
                <a:ext uri="{FF2B5EF4-FFF2-40B4-BE49-F238E27FC236}">
                  <a16:creationId xmlns:a16="http://schemas.microsoft.com/office/drawing/2014/main" id="{EEA6F76B-E2A0-2C08-7FDD-84DD4ECB8FF9}"/>
                </a:ext>
              </a:extLst>
            </p:cNvPr>
            <p:cNvPicPr>
              <a:picLocks noChangeAspect="1"/>
            </p:cNvPicPr>
            <p:nvPr/>
          </p:nvPicPr>
          <p:blipFill>
            <a:blip r:embed="rId6"/>
            <a:stretch>
              <a:fillRect/>
            </a:stretch>
          </p:blipFill>
          <p:spPr>
            <a:xfrm>
              <a:off x="7092359" y="1818295"/>
              <a:ext cx="1953624" cy="4594492"/>
            </a:xfrm>
            <a:prstGeom prst="rect">
              <a:avLst/>
            </a:prstGeom>
          </p:spPr>
        </p:pic>
        <p:sp>
          <p:nvSpPr>
            <p:cNvPr id="16" name="Arrow: Curved Up 15">
              <a:extLst>
                <a:ext uri="{FF2B5EF4-FFF2-40B4-BE49-F238E27FC236}">
                  <a16:creationId xmlns:a16="http://schemas.microsoft.com/office/drawing/2014/main" id="{ADB9F3CF-BF70-8D77-C4A6-7D76633B74BE}"/>
                </a:ext>
              </a:extLst>
            </p:cNvPr>
            <p:cNvSpPr/>
            <p:nvPr/>
          </p:nvSpPr>
          <p:spPr>
            <a:xfrm flipV="1">
              <a:off x="4386345" y="1198178"/>
              <a:ext cx="3423825" cy="571777"/>
            </a:xfrm>
            <a:prstGeom prst="curved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 name="TextBox 17">
            <a:extLst>
              <a:ext uri="{FF2B5EF4-FFF2-40B4-BE49-F238E27FC236}">
                <a16:creationId xmlns:a16="http://schemas.microsoft.com/office/drawing/2014/main" id="{CCA16C62-BB53-2B3C-B7B0-B3635A0D1D44}"/>
              </a:ext>
            </a:extLst>
          </p:cNvPr>
          <p:cNvSpPr txBox="1"/>
          <p:nvPr/>
        </p:nvSpPr>
        <p:spPr>
          <a:xfrm>
            <a:off x="2316847" y="6615036"/>
            <a:ext cx="4510305"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116931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9F64A5-717B-F3E2-9908-2D601AB39D18}"/>
              </a:ext>
            </a:extLst>
          </p:cNvPr>
          <p:cNvGrpSpPr/>
          <p:nvPr/>
        </p:nvGrpSpPr>
        <p:grpSpPr>
          <a:xfrm>
            <a:off x="0" y="434782"/>
            <a:ext cx="7048500" cy="4834352"/>
            <a:chOff x="0" y="771110"/>
            <a:chExt cx="7048500" cy="4834352"/>
          </a:xfrm>
        </p:grpSpPr>
        <p:sp>
          <p:nvSpPr>
            <p:cNvPr id="3" name="TextBox 2">
              <a:extLst>
                <a:ext uri="{FF2B5EF4-FFF2-40B4-BE49-F238E27FC236}">
                  <a16:creationId xmlns:a16="http://schemas.microsoft.com/office/drawing/2014/main" id="{FCBA0851-04DB-B96D-AB6E-C1DC97BC21AA}"/>
                </a:ext>
              </a:extLst>
            </p:cNvPr>
            <p:cNvSpPr txBox="1"/>
            <p:nvPr/>
          </p:nvSpPr>
          <p:spPr>
            <a:xfrm>
              <a:off x="1828800" y="771110"/>
              <a:ext cx="5119328" cy="369332"/>
            </a:xfrm>
            <a:prstGeom prst="rect">
              <a:avLst/>
            </a:prstGeom>
            <a:noFill/>
          </p:spPr>
          <p:txBody>
            <a:bodyPr wrap="square">
              <a:spAutoFit/>
            </a:bodyPr>
            <a:lstStyle/>
            <a:p>
              <a:pPr algn="ctr"/>
              <a:r>
                <a:rPr lang="tr-TR"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Nadir Toprak Elementleri ve PLATİN Grubu Metaller</a:t>
              </a:r>
              <a:endParaRPr lang="en-US" dirty="0">
                <a:solidFill>
                  <a:srgbClr val="0000CC"/>
                </a:solidFill>
              </a:endParaRPr>
            </a:p>
          </p:txBody>
        </p:sp>
        <p:pic>
          <p:nvPicPr>
            <p:cNvPr id="4" name="Picture 3">
              <a:extLst>
                <a:ext uri="{FF2B5EF4-FFF2-40B4-BE49-F238E27FC236}">
                  <a16:creationId xmlns:a16="http://schemas.microsoft.com/office/drawing/2014/main" id="{4E733A17-3200-DC1F-E284-F3DEE87CADF7}"/>
                </a:ext>
              </a:extLst>
            </p:cNvPr>
            <p:cNvPicPr>
              <a:picLocks noChangeAspect="1"/>
            </p:cNvPicPr>
            <p:nvPr/>
          </p:nvPicPr>
          <p:blipFill>
            <a:blip r:embed="rId2"/>
            <a:stretch>
              <a:fillRect/>
            </a:stretch>
          </p:blipFill>
          <p:spPr>
            <a:xfrm>
              <a:off x="0" y="1252537"/>
              <a:ext cx="7048500" cy="4352925"/>
            </a:xfrm>
            <a:prstGeom prst="rect">
              <a:avLst/>
            </a:prstGeom>
          </p:spPr>
        </p:pic>
      </p:grpSp>
      <p:pic>
        <p:nvPicPr>
          <p:cNvPr id="6" name="Picture 5">
            <a:extLst>
              <a:ext uri="{FF2B5EF4-FFF2-40B4-BE49-F238E27FC236}">
                <a16:creationId xmlns:a16="http://schemas.microsoft.com/office/drawing/2014/main" id="{597AD9B6-6F8A-5E2F-6D19-B72BF63D6C85}"/>
              </a:ext>
            </a:extLst>
          </p:cNvPr>
          <p:cNvPicPr>
            <a:picLocks noChangeAspect="1"/>
          </p:cNvPicPr>
          <p:nvPr/>
        </p:nvPicPr>
        <p:blipFill>
          <a:blip r:embed="rId3"/>
          <a:stretch>
            <a:fillRect/>
          </a:stretch>
        </p:blipFill>
        <p:spPr>
          <a:xfrm>
            <a:off x="7067550" y="916208"/>
            <a:ext cx="2076450" cy="4352925"/>
          </a:xfrm>
          <a:prstGeom prst="rect">
            <a:avLst/>
          </a:prstGeom>
        </p:spPr>
      </p:pic>
      <p:sp>
        <p:nvSpPr>
          <p:cNvPr id="7" name="TextBox 6">
            <a:extLst>
              <a:ext uri="{FF2B5EF4-FFF2-40B4-BE49-F238E27FC236}">
                <a16:creationId xmlns:a16="http://schemas.microsoft.com/office/drawing/2014/main" id="{4F7B04FC-8ED2-AEFF-41F2-2BE4956DF1D8}"/>
              </a:ext>
            </a:extLst>
          </p:cNvPr>
          <p:cNvSpPr txBox="1"/>
          <p:nvPr/>
        </p:nvSpPr>
        <p:spPr>
          <a:xfrm>
            <a:off x="670034" y="10043"/>
            <a:ext cx="7803931" cy="338554"/>
          </a:xfrm>
          <a:prstGeom prst="rect">
            <a:avLst/>
          </a:prstGeom>
          <a:solidFill>
            <a:srgbClr val="FFFF00"/>
          </a:solidFill>
        </p:spPr>
        <p:txBody>
          <a:bodyPr wrap="square">
            <a:spAutoFit/>
          </a:bodyPr>
          <a:lstStyle/>
          <a:p>
            <a:pPr algn="ctr"/>
            <a:r>
              <a:rPr lang="tr-TR" sz="1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2022-2020 yılları </a:t>
            </a:r>
            <a:r>
              <a:rPr lang="tr-TR" sz="1400" b="1" i="1"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(3 Yıl) Ortalama </a:t>
            </a:r>
            <a:r>
              <a:rPr lang="tr-TR" sz="1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Dış Ticaret verileri (HS 6 – HS 12/GTİP) -TUİK Veri tabanı</a:t>
            </a:r>
            <a:endParaRPr lang="en-US" sz="1600" dirty="0">
              <a:solidFill>
                <a:srgbClr val="0000CC"/>
              </a:solidFill>
            </a:endParaRPr>
          </a:p>
        </p:txBody>
      </p:sp>
      <p:sp>
        <p:nvSpPr>
          <p:cNvPr id="8" name="Oval 7">
            <a:extLst>
              <a:ext uri="{FF2B5EF4-FFF2-40B4-BE49-F238E27FC236}">
                <a16:creationId xmlns:a16="http://schemas.microsoft.com/office/drawing/2014/main" id="{63734EC4-331A-E259-8894-8A02423B606D}"/>
              </a:ext>
            </a:extLst>
          </p:cNvPr>
          <p:cNvSpPr/>
          <p:nvPr/>
        </p:nvSpPr>
        <p:spPr>
          <a:xfrm>
            <a:off x="6572640" y="4812553"/>
            <a:ext cx="2571359" cy="462455"/>
          </a:xfrm>
          <a:prstGeom prst="ellipse">
            <a:avLst/>
          </a:prstGeom>
          <a:noFill/>
          <a:ln w="4127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6CBF1A-8136-8944-0118-864DAAB57671}"/>
              </a:ext>
            </a:extLst>
          </p:cNvPr>
          <p:cNvSpPr txBox="1"/>
          <p:nvPr/>
        </p:nvSpPr>
        <p:spPr>
          <a:xfrm flipH="1">
            <a:off x="6562131" y="5240902"/>
            <a:ext cx="2473087" cy="1261884"/>
          </a:xfrm>
          <a:prstGeom prst="rect">
            <a:avLst/>
          </a:prstGeom>
          <a:noFill/>
        </p:spPr>
        <p:txBody>
          <a:bodyPr wrap="square" rtlCol="0">
            <a:spAutoFit/>
          </a:bodyPr>
          <a:lstStyle/>
          <a:p>
            <a:pPr algn="ctr"/>
            <a:r>
              <a:rPr lang="tr-TR" b="1" dirty="0">
                <a:solidFill>
                  <a:srgbClr val="FF0000"/>
                </a:solidFill>
              </a:rPr>
              <a:t>Olamaz !</a:t>
            </a:r>
            <a:r>
              <a:rPr lang="tr-TR" b="1" dirty="0"/>
              <a:t> </a:t>
            </a:r>
          </a:p>
          <a:p>
            <a:pPr algn="ctr"/>
            <a:r>
              <a:rPr lang="tr-TR" sz="1600" b="1" dirty="0" err="1">
                <a:solidFill>
                  <a:srgbClr val="0000CC"/>
                </a:solidFill>
              </a:rPr>
              <a:t>Pt</a:t>
            </a:r>
            <a:r>
              <a:rPr lang="tr-TR" sz="1600" b="1" dirty="0">
                <a:solidFill>
                  <a:srgbClr val="0000CC"/>
                </a:solidFill>
              </a:rPr>
              <a:t>, Pd cevheri YOK…</a:t>
            </a:r>
          </a:p>
          <a:p>
            <a:pPr algn="ctr"/>
            <a:r>
              <a:rPr lang="tr-TR" sz="1400" b="1" i="1" dirty="0"/>
              <a:t>İhracat </a:t>
            </a:r>
          </a:p>
          <a:p>
            <a:pPr algn="ctr"/>
            <a:r>
              <a:rPr lang="tr-TR" sz="1400" b="1" i="1" dirty="0"/>
              <a:t>‘’Hurda Katalitik Konvertör’’</a:t>
            </a:r>
          </a:p>
          <a:p>
            <a:pPr algn="ctr"/>
            <a:r>
              <a:rPr lang="tr-TR" sz="1400" b="1" i="1" dirty="0"/>
              <a:t>satışlarından ???….</a:t>
            </a:r>
            <a:endParaRPr lang="en-US" sz="1400" b="1" i="1" dirty="0"/>
          </a:p>
        </p:txBody>
      </p:sp>
      <p:sp>
        <p:nvSpPr>
          <p:cNvPr id="10" name="TextBox 9">
            <a:extLst>
              <a:ext uri="{FF2B5EF4-FFF2-40B4-BE49-F238E27FC236}">
                <a16:creationId xmlns:a16="http://schemas.microsoft.com/office/drawing/2014/main" id="{716D82E3-FA42-120E-96B3-09249EAAA945}"/>
              </a:ext>
            </a:extLst>
          </p:cNvPr>
          <p:cNvSpPr txBox="1"/>
          <p:nvPr/>
        </p:nvSpPr>
        <p:spPr>
          <a:xfrm flipH="1">
            <a:off x="460874" y="5468360"/>
            <a:ext cx="4531539" cy="923330"/>
          </a:xfrm>
          <a:prstGeom prst="rect">
            <a:avLst/>
          </a:prstGeom>
          <a:solidFill>
            <a:srgbClr val="FFFF00"/>
          </a:solidFill>
        </p:spPr>
        <p:txBody>
          <a:bodyPr wrap="square" rtlCol="0">
            <a:spAutoFit/>
          </a:bodyPr>
          <a:lstStyle/>
          <a:p>
            <a:pPr algn="ctr"/>
            <a:r>
              <a:rPr lang="tr-TR" b="1" dirty="0"/>
              <a:t>Her ne kadar, Dış Ticaret Tonaj açığı </a:t>
            </a:r>
            <a:r>
              <a:rPr lang="tr-TR" b="1" dirty="0">
                <a:solidFill>
                  <a:srgbClr val="FF0000"/>
                </a:solidFill>
              </a:rPr>
              <a:t>‘’Düşük Miktarlarda’’ </a:t>
            </a:r>
            <a:r>
              <a:rPr lang="tr-TR" b="1" dirty="0"/>
              <a:t>ise de,</a:t>
            </a:r>
            <a:r>
              <a:rPr lang="tr-TR" b="1" dirty="0">
                <a:solidFill>
                  <a:srgbClr val="FF0000"/>
                </a:solidFill>
              </a:rPr>
              <a:t>  TEDARİK SORUNU vardır.</a:t>
            </a:r>
            <a:endParaRPr lang="en-US" sz="1400" b="1" i="1" dirty="0"/>
          </a:p>
        </p:txBody>
      </p:sp>
      <p:sp>
        <p:nvSpPr>
          <p:cNvPr id="11" name="TextBox 10">
            <a:extLst>
              <a:ext uri="{FF2B5EF4-FFF2-40B4-BE49-F238E27FC236}">
                <a16:creationId xmlns:a16="http://schemas.microsoft.com/office/drawing/2014/main" id="{AA6C2A48-24BA-716D-49A2-B15BBDC163F2}"/>
              </a:ext>
            </a:extLst>
          </p:cNvPr>
          <p:cNvSpPr txBox="1"/>
          <p:nvPr/>
        </p:nvSpPr>
        <p:spPr>
          <a:xfrm>
            <a:off x="2431311" y="6608579"/>
            <a:ext cx="4281377"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54041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F7D20-4231-E5A1-192D-A2B5F6F694C7}"/>
              </a:ext>
            </a:extLst>
          </p:cNvPr>
          <p:cNvPicPr>
            <a:picLocks noChangeAspect="1"/>
          </p:cNvPicPr>
          <p:nvPr/>
        </p:nvPicPr>
        <p:blipFill>
          <a:blip r:embed="rId2"/>
          <a:stretch>
            <a:fillRect/>
          </a:stretch>
        </p:blipFill>
        <p:spPr>
          <a:xfrm>
            <a:off x="678574" y="771032"/>
            <a:ext cx="7303623" cy="5650789"/>
          </a:xfrm>
          <a:prstGeom prst="rect">
            <a:avLst/>
          </a:prstGeom>
        </p:spPr>
      </p:pic>
      <p:grpSp>
        <p:nvGrpSpPr>
          <p:cNvPr id="21" name="Group 20">
            <a:extLst>
              <a:ext uri="{FF2B5EF4-FFF2-40B4-BE49-F238E27FC236}">
                <a16:creationId xmlns:a16="http://schemas.microsoft.com/office/drawing/2014/main" id="{AB6D6CBF-F023-471D-AEF0-2DFF44F7E9E1}"/>
              </a:ext>
            </a:extLst>
          </p:cNvPr>
          <p:cNvGrpSpPr/>
          <p:nvPr/>
        </p:nvGrpSpPr>
        <p:grpSpPr>
          <a:xfrm>
            <a:off x="236483" y="40821"/>
            <a:ext cx="8671034" cy="707886"/>
            <a:chOff x="236483" y="40821"/>
            <a:chExt cx="8671034" cy="707886"/>
          </a:xfrm>
        </p:grpSpPr>
        <p:sp>
          <p:nvSpPr>
            <p:cNvPr id="2" name="TextBox 1">
              <a:extLst>
                <a:ext uri="{FF2B5EF4-FFF2-40B4-BE49-F238E27FC236}">
                  <a16:creationId xmlns:a16="http://schemas.microsoft.com/office/drawing/2014/main" id="{C78F4D59-AFEC-59B1-0BD2-55DDBEC5ACC6}"/>
                </a:ext>
              </a:extLst>
            </p:cNvPr>
            <p:cNvSpPr txBox="1"/>
            <p:nvPr/>
          </p:nvSpPr>
          <p:spPr>
            <a:xfrm>
              <a:off x="236483" y="40821"/>
              <a:ext cx="8671034" cy="338554"/>
            </a:xfrm>
            <a:prstGeom prst="rect">
              <a:avLst/>
            </a:prstGeom>
            <a:noFill/>
          </p:spPr>
          <p:txBody>
            <a:bodyPr wrap="square">
              <a:spAutoFit/>
            </a:bodyPr>
            <a:lstStyle/>
            <a:p>
              <a:pPr algn="ctr"/>
              <a:r>
                <a:rPr lang="tr-TR" sz="1600" b="1" dirty="0">
                  <a:effectLst/>
                  <a:latin typeface="Calibri" panose="020F0502020204030204" pitchFamily="34" charset="0"/>
                  <a:ea typeface="Calibri" panose="020F0502020204030204" pitchFamily="34" charset="0"/>
                  <a:cs typeface="Arial" panose="020B0604020202020204" pitchFamily="34" charset="0"/>
                </a:rPr>
                <a:t>2022-2020 yılları (3 Yıl) Ortalama Dış Ticaret verileri (HS 6 – HS 12/GTİP) -TUİK Veri tabanı</a:t>
              </a:r>
              <a:endParaRPr lang="en-US" sz="1600" dirty="0"/>
            </a:p>
          </p:txBody>
        </p:sp>
        <p:sp>
          <p:nvSpPr>
            <p:cNvPr id="4" name="TextBox 3">
              <a:extLst>
                <a:ext uri="{FF2B5EF4-FFF2-40B4-BE49-F238E27FC236}">
                  <a16:creationId xmlns:a16="http://schemas.microsoft.com/office/drawing/2014/main" id="{98C97E65-282E-A497-4E97-19E5BD7B5CDF}"/>
                </a:ext>
              </a:extLst>
            </p:cNvPr>
            <p:cNvSpPr txBox="1"/>
            <p:nvPr/>
          </p:nvSpPr>
          <p:spPr>
            <a:xfrm>
              <a:off x="3996361" y="379375"/>
              <a:ext cx="1151278" cy="369332"/>
            </a:xfrm>
            <a:prstGeom prst="rect">
              <a:avLst/>
            </a:prstGeom>
            <a:noFill/>
          </p:spPr>
          <p:txBody>
            <a:bodyPr wrap="square">
              <a:spAutoFit/>
            </a:bodyPr>
            <a:lstStyle/>
            <a:p>
              <a:pPr algn="ctr"/>
              <a:r>
                <a:rPr lang="tr-TR"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Metaller</a:t>
              </a:r>
              <a:endParaRPr lang="en-US" dirty="0">
                <a:solidFill>
                  <a:srgbClr val="0000CC"/>
                </a:solidFill>
              </a:endParaRPr>
            </a:p>
          </p:txBody>
        </p:sp>
      </p:grpSp>
      <p:grpSp>
        <p:nvGrpSpPr>
          <p:cNvPr id="20" name="Group 19">
            <a:extLst>
              <a:ext uri="{FF2B5EF4-FFF2-40B4-BE49-F238E27FC236}">
                <a16:creationId xmlns:a16="http://schemas.microsoft.com/office/drawing/2014/main" id="{51C270CE-02A5-E913-4239-B9742A5038E8}"/>
              </a:ext>
            </a:extLst>
          </p:cNvPr>
          <p:cNvGrpSpPr/>
          <p:nvPr/>
        </p:nvGrpSpPr>
        <p:grpSpPr>
          <a:xfrm>
            <a:off x="723879" y="1431235"/>
            <a:ext cx="5580844" cy="4990586"/>
            <a:chOff x="723879" y="1431235"/>
            <a:chExt cx="5580844" cy="4990586"/>
          </a:xfrm>
        </p:grpSpPr>
        <p:grpSp>
          <p:nvGrpSpPr>
            <p:cNvPr id="8" name="Group 7">
              <a:extLst>
                <a:ext uri="{FF2B5EF4-FFF2-40B4-BE49-F238E27FC236}">
                  <a16:creationId xmlns:a16="http://schemas.microsoft.com/office/drawing/2014/main" id="{AA7ACB99-C2E4-7FB5-049A-DD592A85D667}"/>
                </a:ext>
              </a:extLst>
            </p:cNvPr>
            <p:cNvGrpSpPr/>
            <p:nvPr/>
          </p:nvGrpSpPr>
          <p:grpSpPr>
            <a:xfrm>
              <a:off x="723879" y="4228931"/>
              <a:ext cx="5567590" cy="1278217"/>
              <a:chOff x="2" y="1239655"/>
              <a:chExt cx="5567590" cy="2189346"/>
            </a:xfrm>
          </p:grpSpPr>
          <p:sp>
            <p:nvSpPr>
              <p:cNvPr id="9" name="Rectangle: Rounded Corners 8">
                <a:extLst>
                  <a:ext uri="{FF2B5EF4-FFF2-40B4-BE49-F238E27FC236}">
                    <a16:creationId xmlns:a16="http://schemas.microsoft.com/office/drawing/2014/main" id="{B082964A-50C3-8AD9-E20E-CA06495FCACF}"/>
                  </a:ext>
                </a:extLst>
              </p:cNvPr>
              <p:cNvSpPr/>
              <p:nvPr/>
            </p:nvSpPr>
            <p:spPr>
              <a:xfrm>
                <a:off x="1870235" y="1239655"/>
                <a:ext cx="3697357" cy="2189346"/>
              </a:xfrm>
              <a:prstGeom prst="roundRect">
                <a:avLst>
                  <a:gd name="adj" fmla="val 11460"/>
                </a:avLst>
              </a:prstGeom>
              <a:solidFill>
                <a:srgbClr val="339933">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87F8536D-B92F-C3B8-A0A1-9CA3B8E68FC9}"/>
                  </a:ext>
                </a:extLst>
              </p:cNvPr>
              <p:cNvSpPr/>
              <p:nvPr/>
            </p:nvSpPr>
            <p:spPr>
              <a:xfrm>
                <a:off x="2" y="1239655"/>
                <a:ext cx="598026" cy="2189346"/>
              </a:xfrm>
              <a:prstGeom prst="roundRect">
                <a:avLst>
                  <a:gd name="adj" fmla="val 8239"/>
                </a:avLst>
              </a:prstGeom>
              <a:solidFill>
                <a:srgbClr val="339933">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4B42996-17D3-596E-9B02-1CD02183B583}"/>
                </a:ext>
              </a:extLst>
            </p:cNvPr>
            <p:cNvGrpSpPr/>
            <p:nvPr/>
          </p:nvGrpSpPr>
          <p:grpSpPr>
            <a:xfrm>
              <a:off x="723879" y="1431235"/>
              <a:ext cx="5567590" cy="2763078"/>
              <a:chOff x="723879" y="1431235"/>
              <a:chExt cx="5567590" cy="2763078"/>
            </a:xfrm>
          </p:grpSpPr>
          <p:grpSp>
            <p:nvGrpSpPr>
              <p:cNvPr id="5" name="Group 4">
                <a:extLst>
                  <a:ext uri="{FF2B5EF4-FFF2-40B4-BE49-F238E27FC236}">
                    <a16:creationId xmlns:a16="http://schemas.microsoft.com/office/drawing/2014/main" id="{B181AD27-7350-A8E9-A88C-535B2AF5EA80}"/>
                  </a:ext>
                </a:extLst>
              </p:cNvPr>
              <p:cNvGrpSpPr/>
              <p:nvPr/>
            </p:nvGrpSpPr>
            <p:grpSpPr>
              <a:xfrm>
                <a:off x="723879" y="1431235"/>
                <a:ext cx="5567590" cy="2763078"/>
                <a:chOff x="2" y="1239655"/>
                <a:chExt cx="5567590" cy="2189346"/>
              </a:xfrm>
            </p:grpSpPr>
            <p:sp>
              <p:nvSpPr>
                <p:cNvPr id="6" name="Rectangle: Rounded Corners 5">
                  <a:extLst>
                    <a:ext uri="{FF2B5EF4-FFF2-40B4-BE49-F238E27FC236}">
                      <a16:creationId xmlns:a16="http://schemas.microsoft.com/office/drawing/2014/main" id="{B2065AFB-546B-84E4-6D31-FE24560A2970}"/>
                    </a:ext>
                  </a:extLst>
                </p:cNvPr>
                <p:cNvSpPr/>
                <p:nvPr/>
              </p:nvSpPr>
              <p:spPr>
                <a:xfrm>
                  <a:off x="1870235" y="1239655"/>
                  <a:ext cx="3697357" cy="2189346"/>
                </a:xfrm>
                <a:prstGeom prst="roundRect">
                  <a:avLst>
                    <a:gd name="adj" fmla="val 11460"/>
                  </a:avLst>
                </a:prstGeom>
                <a:solidFill>
                  <a:srgbClr val="00B0F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3B07F4F-D43E-4D85-DAC8-B0949F33C13C}"/>
                    </a:ext>
                  </a:extLst>
                </p:cNvPr>
                <p:cNvSpPr/>
                <p:nvPr/>
              </p:nvSpPr>
              <p:spPr>
                <a:xfrm>
                  <a:off x="2" y="1239655"/>
                  <a:ext cx="598026" cy="2189346"/>
                </a:xfrm>
                <a:prstGeom prst="roundRect">
                  <a:avLst>
                    <a:gd name="adj" fmla="val 8239"/>
                  </a:avLst>
                </a:prstGeom>
                <a:solidFill>
                  <a:srgbClr val="00B0F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8D5ECBD-F1FB-E9F3-C52C-7873BE9DB2F6}"/>
                  </a:ext>
                </a:extLst>
              </p:cNvPr>
              <p:cNvSpPr/>
              <p:nvPr/>
            </p:nvSpPr>
            <p:spPr>
              <a:xfrm rot="20869188">
                <a:off x="1528522" y="2595237"/>
                <a:ext cx="4318042" cy="584775"/>
              </a:xfrm>
              <a:prstGeom prst="rect">
                <a:avLst/>
              </a:prstGeom>
              <a:noFill/>
            </p:spPr>
            <p:txBody>
              <a:bodyPr wrap="none" lIns="91440" tIns="45720" rIns="91440" bIns="45720">
                <a:spAutoFit/>
              </a:bodyPr>
              <a:lstStyle/>
              <a:p>
                <a:pPr algn="ctr"/>
                <a:r>
                  <a:rPr lang="tr-TR" sz="3200" b="1" cap="none" spc="0" dirty="0">
                    <a:ln w="22225">
                      <a:solidFill>
                        <a:schemeClr val="tx1">
                          <a:alpha val="40000"/>
                        </a:schemeClr>
                      </a:solidFill>
                      <a:prstDash val="solid"/>
                    </a:ln>
                    <a:solidFill>
                      <a:schemeClr val="bg1">
                        <a:lumMod val="85000"/>
                        <a:alpha val="40000"/>
                      </a:schemeClr>
                    </a:solidFill>
                    <a:effectLst/>
                  </a:rPr>
                  <a:t>Dış Ticaret </a:t>
                </a:r>
                <a:r>
                  <a:rPr lang="tr-TR" sz="2000" b="1" cap="none" spc="0" dirty="0">
                    <a:ln w="22225">
                      <a:solidFill>
                        <a:schemeClr val="tx1">
                          <a:alpha val="40000"/>
                        </a:schemeClr>
                      </a:solidFill>
                      <a:prstDash val="solid"/>
                    </a:ln>
                    <a:solidFill>
                      <a:schemeClr val="bg1">
                        <a:lumMod val="85000"/>
                        <a:alpha val="40000"/>
                      </a:schemeClr>
                    </a:solidFill>
                    <a:effectLst/>
                  </a:rPr>
                  <a:t>($ ve Tonaj)</a:t>
                </a:r>
                <a:r>
                  <a:rPr lang="tr-TR" sz="3200" b="1" cap="none" spc="0" dirty="0">
                    <a:ln w="22225">
                      <a:solidFill>
                        <a:schemeClr val="tx1">
                          <a:alpha val="40000"/>
                        </a:schemeClr>
                      </a:solidFill>
                      <a:prstDash val="solid"/>
                    </a:ln>
                    <a:solidFill>
                      <a:schemeClr val="bg1">
                        <a:lumMod val="85000"/>
                        <a:alpha val="40000"/>
                      </a:schemeClr>
                    </a:solidFill>
                    <a:effectLst/>
                  </a:rPr>
                  <a:t> AÇIĞI</a:t>
                </a:r>
                <a:endParaRPr lang="en-US" sz="3200" b="1" cap="none" spc="0" dirty="0">
                  <a:ln w="22225">
                    <a:solidFill>
                      <a:schemeClr val="tx1">
                        <a:alpha val="40000"/>
                      </a:schemeClr>
                    </a:solidFill>
                    <a:prstDash val="solid"/>
                  </a:ln>
                  <a:solidFill>
                    <a:schemeClr val="bg1">
                      <a:lumMod val="85000"/>
                      <a:alpha val="40000"/>
                    </a:schemeClr>
                  </a:solidFill>
                  <a:effectLst/>
                </a:endParaRPr>
              </a:p>
            </p:txBody>
          </p:sp>
        </p:grpSp>
        <p:grpSp>
          <p:nvGrpSpPr>
            <p:cNvPr id="17" name="Group 16">
              <a:extLst>
                <a:ext uri="{FF2B5EF4-FFF2-40B4-BE49-F238E27FC236}">
                  <a16:creationId xmlns:a16="http://schemas.microsoft.com/office/drawing/2014/main" id="{BC2BD726-63E1-F786-194F-6B7B0759E031}"/>
                </a:ext>
              </a:extLst>
            </p:cNvPr>
            <p:cNvGrpSpPr/>
            <p:nvPr/>
          </p:nvGrpSpPr>
          <p:grpSpPr>
            <a:xfrm>
              <a:off x="737133" y="5529473"/>
              <a:ext cx="5567590" cy="892348"/>
              <a:chOff x="737133" y="5529473"/>
              <a:chExt cx="5567590" cy="892348"/>
            </a:xfrm>
          </p:grpSpPr>
          <p:grpSp>
            <p:nvGrpSpPr>
              <p:cNvPr id="11" name="Group 10">
                <a:extLst>
                  <a:ext uri="{FF2B5EF4-FFF2-40B4-BE49-F238E27FC236}">
                    <a16:creationId xmlns:a16="http://schemas.microsoft.com/office/drawing/2014/main" id="{AF01F60B-9DEE-EEB5-41BF-EE90ECD86CD7}"/>
                  </a:ext>
                </a:extLst>
              </p:cNvPr>
              <p:cNvGrpSpPr/>
              <p:nvPr/>
            </p:nvGrpSpPr>
            <p:grpSpPr>
              <a:xfrm>
                <a:off x="737133" y="5529473"/>
                <a:ext cx="5567590" cy="892348"/>
                <a:chOff x="2" y="1239655"/>
                <a:chExt cx="5567590" cy="2189346"/>
              </a:xfrm>
            </p:grpSpPr>
            <p:sp>
              <p:nvSpPr>
                <p:cNvPr id="12" name="Rectangle: Rounded Corners 11">
                  <a:extLst>
                    <a:ext uri="{FF2B5EF4-FFF2-40B4-BE49-F238E27FC236}">
                      <a16:creationId xmlns:a16="http://schemas.microsoft.com/office/drawing/2014/main" id="{72A95EED-CBD1-647E-D207-EACA26008733}"/>
                    </a:ext>
                  </a:extLst>
                </p:cNvPr>
                <p:cNvSpPr/>
                <p:nvPr/>
              </p:nvSpPr>
              <p:spPr>
                <a:xfrm>
                  <a:off x="1870235" y="1239655"/>
                  <a:ext cx="3697357" cy="2189346"/>
                </a:xfrm>
                <a:prstGeom prst="roundRect">
                  <a:avLst>
                    <a:gd name="adj" fmla="val 11460"/>
                  </a:avLst>
                </a:prstGeom>
                <a:solidFill>
                  <a:srgbClr val="FFFF0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3CEEDA2-E842-C496-DC18-F8E233FA1E9D}"/>
                    </a:ext>
                  </a:extLst>
                </p:cNvPr>
                <p:cNvSpPr/>
                <p:nvPr/>
              </p:nvSpPr>
              <p:spPr>
                <a:xfrm>
                  <a:off x="2" y="1239655"/>
                  <a:ext cx="598026" cy="2189346"/>
                </a:xfrm>
                <a:prstGeom prst="roundRect">
                  <a:avLst>
                    <a:gd name="adj" fmla="val 8239"/>
                  </a:avLst>
                </a:prstGeom>
                <a:solidFill>
                  <a:srgbClr val="FFFF0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4B1F65B4-F248-0553-DF0B-64896CFAE46A}"/>
                  </a:ext>
                </a:extLst>
              </p:cNvPr>
              <p:cNvSpPr/>
              <p:nvPr/>
            </p:nvSpPr>
            <p:spPr>
              <a:xfrm rot="21268688">
                <a:off x="1331770" y="5593571"/>
                <a:ext cx="4711546" cy="584775"/>
              </a:xfrm>
              <a:prstGeom prst="rect">
                <a:avLst/>
              </a:prstGeom>
              <a:noFill/>
            </p:spPr>
            <p:txBody>
              <a:bodyPr wrap="none" lIns="91440" tIns="45720" rIns="91440" bIns="45720">
                <a:spAutoFit/>
              </a:bodyPr>
              <a:lstStyle/>
              <a:p>
                <a:pPr algn="ctr"/>
                <a:r>
                  <a:rPr lang="tr-TR" sz="3200" b="1" cap="none" spc="0" dirty="0">
                    <a:ln w="22225">
                      <a:solidFill>
                        <a:srgbClr val="0000CC">
                          <a:alpha val="40000"/>
                        </a:srgbClr>
                      </a:solidFill>
                      <a:prstDash val="solid"/>
                    </a:ln>
                    <a:solidFill>
                      <a:schemeClr val="bg1">
                        <a:lumMod val="85000"/>
                        <a:alpha val="37000"/>
                      </a:schemeClr>
                    </a:solidFill>
                    <a:effectLst/>
                  </a:rPr>
                  <a:t>Dış Ticaret </a:t>
                </a:r>
                <a:r>
                  <a:rPr lang="tr-TR" sz="2000" b="1" cap="none" spc="0" dirty="0">
                    <a:ln w="22225">
                      <a:solidFill>
                        <a:srgbClr val="0000CC">
                          <a:alpha val="40000"/>
                        </a:srgbClr>
                      </a:solidFill>
                      <a:prstDash val="solid"/>
                    </a:ln>
                    <a:solidFill>
                      <a:schemeClr val="bg1">
                        <a:lumMod val="85000"/>
                        <a:alpha val="37000"/>
                      </a:schemeClr>
                    </a:solidFill>
                    <a:effectLst/>
                  </a:rPr>
                  <a:t>($ ve Tonaj)</a:t>
                </a:r>
                <a:r>
                  <a:rPr lang="tr-TR" sz="3200" b="1" cap="none" spc="0" dirty="0">
                    <a:ln w="22225">
                      <a:solidFill>
                        <a:srgbClr val="0000CC">
                          <a:alpha val="40000"/>
                        </a:srgbClr>
                      </a:solidFill>
                      <a:prstDash val="solid"/>
                    </a:ln>
                    <a:solidFill>
                      <a:schemeClr val="bg1">
                        <a:lumMod val="85000"/>
                        <a:alpha val="37000"/>
                      </a:schemeClr>
                    </a:solidFill>
                    <a:effectLst/>
                  </a:rPr>
                  <a:t> FAZLASI</a:t>
                </a:r>
                <a:endParaRPr lang="en-US" sz="3200" b="1" cap="none" spc="0" dirty="0">
                  <a:ln w="22225">
                    <a:solidFill>
                      <a:srgbClr val="0000CC">
                        <a:alpha val="40000"/>
                      </a:srgbClr>
                    </a:solidFill>
                    <a:prstDash val="solid"/>
                  </a:ln>
                  <a:solidFill>
                    <a:schemeClr val="bg1">
                      <a:lumMod val="85000"/>
                      <a:alpha val="37000"/>
                    </a:schemeClr>
                  </a:solidFill>
                  <a:effectLst/>
                </a:endParaRPr>
              </a:p>
            </p:txBody>
          </p:sp>
        </p:grpSp>
      </p:grpSp>
      <p:sp>
        <p:nvSpPr>
          <p:cNvPr id="18" name="Rectangle: Rounded Corners 17">
            <a:extLst>
              <a:ext uri="{FF2B5EF4-FFF2-40B4-BE49-F238E27FC236}">
                <a16:creationId xmlns:a16="http://schemas.microsoft.com/office/drawing/2014/main" id="{B29657B7-C242-9846-FB3E-EB0D8B7D8F95}"/>
              </a:ext>
            </a:extLst>
          </p:cNvPr>
          <p:cNvSpPr/>
          <p:nvPr/>
        </p:nvSpPr>
        <p:spPr>
          <a:xfrm>
            <a:off x="6391091" y="1431234"/>
            <a:ext cx="1172585" cy="3937007"/>
          </a:xfrm>
          <a:prstGeom prst="roundRect">
            <a:avLst>
              <a:gd name="adj" fmla="val 8239"/>
            </a:avLst>
          </a:prstGeom>
          <a:solidFill>
            <a:srgbClr val="0000CC">
              <a:alpha val="14000"/>
            </a:srgbClr>
          </a:solidFill>
          <a:ln w="34925">
            <a:solidFill>
              <a:srgbClr val="0000C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623F346-9F9B-226C-280D-24D8FC4A7525}"/>
              </a:ext>
            </a:extLst>
          </p:cNvPr>
          <p:cNvSpPr txBox="1"/>
          <p:nvPr/>
        </p:nvSpPr>
        <p:spPr>
          <a:xfrm>
            <a:off x="2431311" y="6608579"/>
            <a:ext cx="4281377"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118432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F8875E1B-605C-1550-391B-30BA334111DA}"/>
              </a:ext>
            </a:extLst>
          </p:cNvPr>
          <p:cNvGrpSpPr/>
          <p:nvPr/>
        </p:nvGrpSpPr>
        <p:grpSpPr>
          <a:xfrm>
            <a:off x="628650" y="285758"/>
            <a:ext cx="7886700" cy="6379607"/>
            <a:chOff x="628650" y="422388"/>
            <a:chExt cx="7886700" cy="6379607"/>
          </a:xfrm>
        </p:grpSpPr>
        <p:pic>
          <p:nvPicPr>
            <p:cNvPr id="3" name="Picture 2">
              <a:extLst>
                <a:ext uri="{FF2B5EF4-FFF2-40B4-BE49-F238E27FC236}">
                  <a16:creationId xmlns:a16="http://schemas.microsoft.com/office/drawing/2014/main" id="{AF2FF831-5A25-E38C-697E-E3382395D67C}"/>
                </a:ext>
              </a:extLst>
            </p:cNvPr>
            <p:cNvPicPr>
              <a:picLocks noChangeAspect="1"/>
            </p:cNvPicPr>
            <p:nvPr/>
          </p:nvPicPr>
          <p:blipFill>
            <a:blip r:embed="rId2"/>
            <a:stretch>
              <a:fillRect/>
            </a:stretch>
          </p:blipFill>
          <p:spPr>
            <a:xfrm>
              <a:off x="628650" y="791720"/>
              <a:ext cx="7886700" cy="6010275"/>
            </a:xfrm>
            <a:prstGeom prst="rect">
              <a:avLst/>
            </a:prstGeom>
          </p:spPr>
        </p:pic>
        <p:sp>
          <p:nvSpPr>
            <p:cNvPr id="4" name="TextBox 3">
              <a:extLst>
                <a:ext uri="{FF2B5EF4-FFF2-40B4-BE49-F238E27FC236}">
                  <a16:creationId xmlns:a16="http://schemas.microsoft.com/office/drawing/2014/main" id="{519D5A0D-4C28-FD06-A534-DA666C887EB5}"/>
                </a:ext>
              </a:extLst>
            </p:cNvPr>
            <p:cNvSpPr txBox="1"/>
            <p:nvPr/>
          </p:nvSpPr>
          <p:spPr>
            <a:xfrm>
              <a:off x="1439917" y="422388"/>
              <a:ext cx="5119328" cy="369332"/>
            </a:xfrm>
            <a:prstGeom prst="rect">
              <a:avLst/>
            </a:prstGeom>
            <a:noFill/>
          </p:spPr>
          <p:txBody>
            <a:bodyPr wrap="square">
              <a:spAutoFit/>
            </a:bodyPr>
            <a:lstStyle/>
            <a:p>
              <a:pPr algn="ctr"/>
              <a:r>
                <a:rPr lang="tr-TR"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Toz, Döküntü, Hurda</a:t>
              </a:r>
              <a:endParaRPr lang="en-US" dirty="0">
                <a:solidFill>
                  <a:srgbClr val="0000CC"/>
                </a:solidFill>
              </a:endParaRPr>
            </a:p>
          </p:txBody>
        </p:sp>
      </p:grpSp>
      <p:grpSp>
        <p:nvGrpSpPr>
          <p:cNvPr id="12" name="Group 11">
            <a:extLst>
              <a:ext uri="{FF2B5EF4-FFF2-40B4-BE49-F238E27FC236}">
                <a16:creationId xmlns:a16="http://schemas.microsoft.com/office/drawing/2014/main" id="{A252F838-1D52-4AB9-EB06-2887FF609C15}"/>
              </a:ext>
            </a:extLst>
          </p:cNvPr>
          <p:cNvGrpSpPr/>
          <p:nvPr/>
        </p:nvGrpSpPr>
        <p:grpSpPr>
          <a:xfrm>
            <a:off x="642736" y="2794074"/>
            <a:ext cx="5772838" cy="2071172"/>
            <a:chOff x="2" y="1239655"/>
            <a:chExt cx="5772838" cy="2189346"/>
          </a:xfrm>
        </p:grpSpPr>
        <p:sp>
          <p:nvSpPr>
            <p:cNvPr id="13" name="Rectangle: Rounded Corners 12">
              <a:extLst>
                <a:ext uri="{FF2B5EF4-FFF2-40B4-BE49-F238E27FC236}">
                  <a16:creationId xmlns:a16="http://schemas.microsoft.com/office/drawing/2014/main" id="{E1F651D3-89EB-16C4-1225-95B577627230}"/>
                </a:ext>
              </a:extLst>
            </p:cNvPr>
            <p:cNvSpPr/>
            <p:nvPr/>
          </p:nvSpPr>
          <p:spPr>
            <a:xfrm>
              <a:off x="1417279" y="1239655"/>
              <a:ext cx="4355561" cy="2189346"/>
            </a:xfrm>
            <a:prstGeom prst="roundRect">
              <a:avLst>
                <a:gd name="adj" fmla="val 15697"/>
              </a:avLst>
            </a:prstGeom>
            <a:solidFill>
              <a:schemeClr val="accent2">
                <a:lumMod val="60000"/>
                <a:lumOff val="40000"/>
                <a:alpha val="30000"/>
              </a:schemeClr>
            </a:solidFill>
            <a:ln w="34925">
              <a:solidFill>
                <a:srgbClr val="0000C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3FCBA93E-E922-E236-7B4B-03A6C11E8AAE}"/>
                </a:ext>
              </a:extLst>
            </p:cNvPr>
            <p:cNvSpPr/>
            <p:nvPr/>
          </p:nvSpPr>
          <p:spPr>
            <a:xfrm>
              <a:off x="2" y="1239655"/>
              <a:ext cx="745856" cy="2189346"/>
            </a:xfrm>
            <a:prstGeom prst="roundRect">
              <a:avLst>
                <a:gd name="adj" fmla="val 8239"/>
              </a:avLst>
            </a:prstGeom>
            <a:solidFill>
              <a:schemeClr val="accent2">
                <a:lumMod val="60000"/>
                <a:lumOff val="40000"/>
                <a:alpha val="40000"/>
              </a:schemeClr>
            </a:solidFill>
            <a:ln w="34925">
              <a:solidFill>
                <a:srgbClr val="0000C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86B268-39FB-DC17-33E0-214915227F9E}"/>
              </a:ext>
            </a:extLst>
          </p:cNvPr>
          <p:cNvGrpSpPr/>
          <p:nvPr/>
        </p:nvGrpSpPr>
        <p:grpSpPr>
          <a:xfrm>
            <a:off x="683546" y="1163359"/>
            <a:ext cx="5806456" cy="4911687"/>
            <a:chOff x="683546" y="1163359"/>
            <a:chExt cx="5806456" cy="4911687"/>
          </a:xfrm>
        </p:grpSpPr>
        <p:grpSp>
          <p:nvGrpSpPr>
            <p:cNvPr id="17" name="Group 16">
              <a:extLst>
                <a:ext uri="{FF2B5EF4-FFF2-40B4-BE49-F238E27FC236}">
                  <a16:creationId xmlns:a16="http://schemas.microsoft.com/office/drawing/2014/main" id="{E06867EA-E213-429E-62A2-E78DC6B848F0}"/>
                </a:ext>
              </a:extLst>
            </p:cNvPr>
            <p:cNvGrpSpPr/>
            <p:nvPr/>
          </p:nvGrpSpPr>
          <p:grpSpPr>
            <a:xfrm>
              <a:off x="683546" y="1163359"/>
              <a:ext cx="5772840" cy="1586429"/>
              <a:chOff x="694061" y="1299989"/>
              <a:chExt cx="5772840" cy="1586429"/>
            </a:xfrm>
          </p:grpSpPr>
          <p:grpSp>
            <p:nvGrpSpPr>
              <p:cNvPr id="5" name="Group 4">
                <a:extLst>
                  <a:ext uri="{FF2B5EF4-FFF2-40B4-BE49-F238E27FC236}">
                    <a16:creationId xmlns:a16="http://schemas.microsoft.com/office/drawing/2014/main" id="{145D6EE1-51C5-92C1-16C2-AED472AA5067}"/>
                  </a:ext>
                </a:extLst>
              </p:cNvPr>
              <p:cNvGrpSpPr/>
              <p:nvPr/>
            </p:nvGrpSpPr>
            <p:grpSpPr>
              <a:xfrm>
                <a:off x="694061" y="1299989"/>
                <a:ext cx="5772840" cy="1586429"/>
                <a:chOff x="1" y="1239655"/>
                <a:chExt cx="5772840" cy="2189346"/>
              </a:xfrm>
            </p:grpSpPr>
            <p:sp>
              <p:nvSpPr>
                <p:cNvPr id="6" name="Rectangle: Rounded Corners 5">
                  <a:extLst>
                    <a:ext uri="{FF2B5EF4-FFF2-40B4-BE49-F238E27FC236}">
                      <a16:creationId xmlns:a16="http://schemas.microsoft.com/office/drawing/2014/main" id="{A9D79088-903B-EA87-076E-286397571AA3}"/>
                    </a:ext>
                  </a:extLst>
                </p:cNvPr>
                <p:cNvSpPr/>
                <p:nvPr/>
              </p:nvSpPr>
              <p:spPr>
                <a:xfrm>
                  <a:off x="1377111" y="1239655"/>
                  <a:ext cx="4395730" cy="2189346"/>
                </a:xfrm>
                <a:prstGeom prst="roundRect">
                  <a:avLst>
                    <a:gd name="adj" fmla="val 15697"/>
                  </a:avLst>
                </a:prstGeom>
                <a:solidFill>
                  <a:srgbClr val="00B0F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D162F1C-01E3-3AF7-564B-9F382C0ADF09}"/>
                    </a:ext>
                  </a:extLst>
                </p:cNvPr>
                <p:cNvSpPr/>
                <p:nvPr/>
              </p:nvSpPr>
              <p:spPr>
                <a:xfrm>
                  <a:off x="1" y="1239655"/>
                  <a:ext cx="827313" cy="2189346"/>
                </a:xfrm>
                <a:prstGeom prst="roundRect">
                  <a:avLst>
                    <a:gd name="adj" fmla="val 8239"/>
                  </a:avLst>
                </a:prstGeom>
                <a:solidFill>
                  <a:srgbClr val="00B0F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2787010-7216-BB93-1A40-40D391047458}"/>
                  </a:ext>
                </a:extLst>
              </p:cNvPr>
              <p:cNvSpPr/>
              <p:nvPr/>
            </p:nvSpPr>
            <p:spPr>
              <a:xfrm rot="20869188">
                <a:off x="1999780" y="1838044"/>
                <a:ext cx="4318042" cy="584775"/>
              </a:xfrm>
              <a:prstGeom prst="rect">
                <a:avLst/>
              </a:prstGeom>
              <a:noFill/>
            </p:spPr>
            <p:txBody>
              <a:bodyPr wrap="none" lIns="91440" tIns="45720" rIns="91440" bIns="45720">
                <a:spAutoFit/>
              </a:bodyPr>
              <a:lstStyle/>
              <a:p>
                <a:pPr algn="ctr"/>
                <a:r>
                  <a:rPr lang="tr-TR" sz="3200" b="1" cap="none" spc="0" dirty="0">
                    <a:ln w="22225">
                      <a:solidFill>
                        <a:schemeClr val="tx1">
                          <a:alpha val="40000"/>
                        </a:schemeClr>
                      </a:solidFill>
                      <a:prstDash val="solid"/>
                    </a:ln>
                    <a:solidFill>
                      <a:schemeClr val="bg1">
                        <a:lumMod val="85000"/>
                        <a:alpha val="40000"/>
                      </a:schemeClr>
                    </a:solidFill>
                    <a:effectLst/>
                  </a:rPr>
                  <a:t>Dış Ticaret </a:t>
                </a:r>
                <a:r>
                  <a:rPr lang="tr-TR" sz="2000" b="1" cap="none" spc="0" dirty="0">
                    <a:ln w="22225">
                      <a:solidFill>
                        <a:schemeClr val="tx1">
                          <a:alpha val="40000"/>
                        </a:schemeClr>
                      </a:solidFill>
                      <a:prstDash val="solid"/>
                    </a:ln>
                    <a:solidFill>
                      <a:schemeClr val="bg1">
                        <a:lumMod val="85000"/>
                        <a:alpha val="40000"/>
                      </a:schemeClr>
                    </a:solidFill>
                    <a:effectLst/>
                  </a:rPr>
                  <a:t>($ ve Tonaj)</a:t>
                </a:r>
                <a:r>
                  <a:rPr lang="tr-TR" sz="3200" b="1" cap="none" spc="0" dirty="0">
                    <a:ln w="22225">
                      <a:solidFill>
                        <a:schemeClr val="tx1">
                          <a:alpha val="40000"/>
                        </a:schemeClr>
                      </a:solidFill>
                      <a:prstDash val="solid"/>
                    </a:ln>
                    <a:solidFill>
                      <a:schemeClr val="bg1">
                        <a:lumMod val="85000"/>
                        <a:alpha val="40000"/>
                      </a:schemeClr>
                    </a:solidFill>
                    <a:effectLst/>
                  </a:rPr>
                  <a:t> AÇIĞI</a:t>
                </a:r>
                <a:endParaRPr lang="en-US" sz="3200" b="1" cap="none" spc="0" dirty="0">
                  <a:ln w="22225">
                    <a:solidFill>
                      <a:schemeClr val="tx1">
                        <a:alpha val="40000"/>
                      </a:schemeClr>
                    </a:solidFill>
                    <a:prstDash val="solid"/>
                  </a:ln>
                  <a:solidFill>
                    <a:schemeClr val="bg1">
                      <a:lumMod val="85000"/>
                      <a:alpha val="40000"/>
                    </a:schemeClr>
                  </a:solidFill>
                  <a:effectLst/>
                </a:endParaRPr>
              </a:p>
            </p:txBody>
          </p:sp>
        </p:grpSp>
        <p:grpSp>
          <p:nvGrpSpPr>
            <p:cNvPr id="18" name="Group 17">
              <a:extLst>
                <a:ext uri="{FF2B5EF4-FFF2-40B4-BE49-F238E27FC236}">
                  <a16:creationId xmlns:a16="http://schemas.microsoft.com/office/drawing/2014/main" id="{6BCD92E3-95C0-ADBB-7DFC-1CD64A6B976B}"/>
                </a:ext>
              </a:extLst>
            </p:cNvPr>
            <p:cNvGrpSpPr/>
            <p:nvPr/>
          </p:nvGrpSpPr>
          <p:grpSpPr>
            <a:xfrm>
              <a:off x="683546" y="4820960"/>
              <a:ext cx="5806456" cy="1254086"/>
              <a:chOff x="694061" y="4957590"/>
              <a:chExt cx="5806456" cy="1254086"/>
            </a:xfrm>
          </p:grpSpPr>
          <p:grpSp>
            <p:nvGrpSpPr>
              <p:cNvPr id="9" name="Group 8">
                <a:extLst>
                  <a:ext uri="{FF2B5EF4-FFF2-40B4-BE49-F238E27FC236}">
                    <a16:creationId xmlns:a16="http://schemas.microsoft.com/office/drawing/2014/main" id="{D24CCEED-ABEC-2114-B79B-56DC56A57B73}"/>
                  </a:ext>
                </a:extLst>
              </p:cNvPr>
              <p:cNvGrpSpPr/>
              <p:nvPr/>
            </p:nvGrpSpPr>
            <p:grpSpPr>
              <a:xfrm>
                <a:off x="694061" y="4957590"/>
                <a:ext cx="5772840" cy="1254086"/>
                <a:chOff x="1" y="1239655"/>
                <a:chExt cx="5772840" cy="2189346"/>
              </a:xfrm>
            </p:grpSpPr>
            <p:sp>
              <p:nvSpPr>
                <p:cNvPr id="10" name="Rectangle: Rounded Corners 9">
                  <a:extLst>
                    <a:ext uri="{FF2B5EF4-FFF2-40B4-BE49-F238E27FC236}">
                      <a16:creationId xmlns:a16="http://schemas.microsoft.com/office/drawing/2014/main" id="{2AE7DA30-A032-CAAF-BF1C-8B67E6F31A79}"/>
                    </a:ext>
                  </a:extLst>
                </p:cNvPr>
                <p:cNvSpPr/>
                <p:nvPr/>
              </p:nvSpPr>
              <p:spPr>
                <a:xfrm>
                  <a:off x="1377111" y="1239655"/>
                  <a:ext cx="4395730" cy="2189346"/>
                </a:xfrm>
                <a:prstGeom prst="roundRect">
                  <a:avLst>
                    <a:gd name="adj" fmla="val 15697"/>
                  </a:avLst>
                </a:prstGeom>
                <a:solidFill>
                  <a:srgbClr val="FFFF0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D318903-383D-DB16-16D8-BDFB1F321B2A}"/>
                    </a:ext>
                  </a:extLst>
                </p:cNvPr>
                <p:cNvSpPr/>
                <p:nvPr/>
              </p:nvSpPr>
              <p:spPr>
                <a:xfrm>
                  <a:off x="1" y="1239655"/>
                  <a:ext cx="827313" cy="2189346"/>
                </a:xfrm>
                <a:prstGeom prst="roundRect">
                  <a:avLst>
                    <a:gd name="adj" fmla="val 8239"/>
                  </a:avLst>
                </a:prstGeom>
                <a:solidFill>
                  <a:srgbClr val="FFFF00">
                    <a:alpha val="20000"/>
                  </a:srgbClr>
                </a:solidFill>
                <a:ln w="34925">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AFA94D24-477A-0717-C854-B94EC331BEF4}"/>
                  </a:ext>
                </a:extLst>
              </p:cNvPr>
              <p:cNvSpPr/>
              <p:nvPr/>
            </p:nvSpPr>
            <p:spPr>
              <a:xfrm rot="20869188">
                <a:off x="1788971" y="5291613"/>
                <a:ext cx="4711546" cy="584775"/>
              </a:xfrm>
              <a:prstGeom prst="rect">
                <a:avLst/>
              </a:prstGeom>
              <a:noFill/>
            </p:spPr>
            <p:txBody>
              <a:bodyPr wrap="none" lIns="91440" tIns="45720" rIns="91440" bIns="45720">
                <a:spAutoFit/>
              </a:bodyPr>
              <a:lstStyle/>
              <a:p>
                <a:pPr algn="ctr"/>
                <a:r>
                  <a:rPr lang="tr-TR" sz="3200" b="1" cap="none" spc="0" dirty="0">
                    <a:ln w="22225">
                      <a:solidFill>
                        <a:srgbClr val="0000CC">
                          <a:alpha val="40000"/>
                        </a:srgbClr>
                      </a:solidFill>
                      <a:prstDash val="solid"/>
                    </a:ln>
                    <a:solidFill>
                      <a:schemeClr val="bg1">
                        <a:lumMod val="85000"/>
                        <a:alpha val="37000"/>
                      </a:schemeClr>
                    </a:solidFill>
                    <a:effectLst/>
                  </a:rPr>
                  <a:t>Dış Ticaret </a:t>
                </a:r>
                <a:r>
                  <a:rPr lang="tr-TR" sz="2000" b="1" cap="none" spc="0" dirty="0">
                    <a:ln w="22225">
                      <a:solidFill>
                        <a:srgbClr val="0000CC">
                          <a:alpha val="40000"/>
                        </a:srgbClr>
                      </a:solidFill>
                      <a:prstDash val="solid"/>
                    </a:ln>
                    <a:solidFill>
                      <a:schemeClr val="bg1">
                        <a:lumMod val="85000"/>
                        <a:alpha val="37000"/>
                      </a:schemeClr>
                    </a:solidFill>
                    <a:effectLst/>
                  </a:rPr>
                  <a:t>($ ve Tonaj)</a:t>
                </a:r>
                <a:r>
                  <a:rPr lang="tr-TR" sz="3200" b="1" cap="none" spc="0" dirty="0">
                    <a:ln w="22225">
                      <a:solidFill>
                        <a:srgbClr val="0000CC">
                          <a:alpha val="40000"/>
                        </a:srgbClr>
                      </a:solidFill>
                      <a:prstDash val="solid"/>
                    </a:ln>
                    <a:solidFill>
                      <a:schemeClr val="bg1">
                        <a:lumMod val="85000"/>
                        <a:alpha val="37000"/>
                      </a:schemeClr>
                    </a:solidFill>
                    <a:effectLst/>
                  </a:rPr>
                  <a:t> FAZLASI</a:t>
                </a:r>
                <a:endParaRPr lang="en-US" sz="3200" b="1" cap="none" spc="0" dirty="0">
                  <a:ln w="22225">
                    <a:solidFill>
                      <a:srgbClr val="0000CC">
                        <a:alpha val="40000"/>
                      </a:srgbClr>
                    </a:solidFill>
                    <a:prstDash val="solid"/>
                  </a:ln>
                  <a:solidFill>
                    <a:schemeClr val="bg1">
                      <a:lumMod val="85000"/>
                      <a:alpha val="37000"/>
                    </a:schemeClr>
                  </a:solidFill>
                  <a:effectLst/>
                </a:endParaRPr>
              </a:p>
            </p:txBody>
          </p:sp>
        </p:grpSp>
      </p:grpSp>
      <p:sp>
        <p:nvSpPr>
          <p:cNvPr id="8" name="TextBox 7">
            <a:extLst>
              <a:ext uri="{FF2B5EF4-FFF2-40B4-BE49-F238E27FC236}">
                <a16:creationId xmlns:a16="http://schemas.microsoft.com/office/drawing/2014/main" id="{239733E2-3E2A-41EE-8E07-5B4B05AF6E60}"/>
              </a:ext>
            </a:extLst>
          </p:cNvPr>
          <p:cNvSpPr txBox="1"/>
          <p:nvPr/>
        </p:nvSpPr>
        <p:spPr>
          <a:xfrm>
            <a:off x="670034" y="10043"/>
            <a:ext cx="7803931" cy="338554"/>
          </a:xfrm>
          <a:prstGeom prst="rect">
            <a:avLst/>
          </a:prstGeom>
          <a:solidFill>
            <a:srgbClr val="FFFF00"/>
          </a:solidFill>
        </p:spPr>
        <p:txBody>
          <a:bodyPr wrap="square">
            <a:spAutoFit/>
          </a:bodyPr>
          <a:lstStyle/>
          <a:p>
            <a:pPr algn="ctr"/>
            <a:r>
              <a:rPr lang="tr-TR" sz="1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2022-2020 yılları </a:t>
            </a:r>
            <a:r>
              <a:rPr lang="tr-TR" sz="1400" b="1" i="1" u="sng"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(3 Yıl) Ortalama </a:t>
            </a:r>
            <a:r>
              <a:rPr lang="tr-TR" sz="1600" b="1" dirty="0">
                <a:solidFill>
                  <a:srgbClr val="0000CC"/>
                </a:solidFill>
                <a:effectLst/>
                <a:latin typeface="Calibri" panose="020F0502020204030204" pitchFamily="34" charset="0"/>
                <a:ea typeface="Calibri" panose="020F0502020204030204" pitchFamily="34" charset="0"/>
                <a:cs typeface="Arial" panose="020B0604020202020204" pitchFamily="34" charset="0"/>
              </a:rPr>
              <a:t>Dış Ticaret verileri (HS 6 – HS 12/GTİP) -TUİK Veri tabanı</a:t>
            </a:r>
            <a:endParaRPr lang="en-US" sz="1600" dirty="0">
              <a:solidFill>
                <a:srgbClr val="0000CC"/>
              </a:solidFill>
            </a:endParaRPr>
          </a:p>
        </p:txBody>
      </p:sp>
      <p:sp>
        <p:nvSpPr>
          <p:cNvPr id="20" name="Rectangle: Rounded Corners 19">
            <a:extLst>
              <a:ext uri="{FF2B5EF4-FFF2-40B4-BE49-F238E27FC236}">
                <a16:creationId xmlns:a16="http://schemas.microsoft.com/office/drawing/2014/main" id="{29DD32A0-B419-8CD5-9B72-DEC69F7F7B21}"/>
              </a:ext>
            </a:extLst>
          </p:cNvPr>
          <p:cNvSpPr/>
          <p:nvPr/>
        </p:nvSpPr>
        <p:spPr>
          <a:xfrm>
            <a:off x="6391091" y="1183464"/>
            <a:ext cx="1680856" cy="3637496"/>
          </a:xfrm>
          <a:prstGeom prst="roundRect">
            <a:avLst>
              <a:gd name="adj" fmla="val 8239"/>
            </a:avLst>
          </a:prstGeom>
          <a:solidFill>
            <a:srgbClr val="0000CC">
              <a:alpha val="14000"/>
            </a:srgbClr>
          </a:solidFill>
          <a:ln w="34925">
            <a:solidFill>
              <a:srgbClr val="0000C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1B194D6-214F-6581-44DB-18459B2C7D0C}"/>
              </a:ext>
            </a:extLst>
          </p:cNvPr>
          <p:cNvSpPr txBox="1"/>
          <p:nvPr/>
        </p:nvSpPr>
        <p:spPr>
          <a:xfrm>
            <a:off x="2316847" y="6656601"/>
            <a:ext cx="4510305" cy="246221"/>
          </a:xfrm>
          <a:prstGeom prst="rect">
            <a:avLst/>
          </a:prstGeom>
          <a:noFill/>
        </p:spPr>
        <p:txBody>
          <a:bodyPr wrap="square">
            <a:spAutoFit/>
          </a:bodyPr>
          <a:lstStyle/>
          <a:p>
            <a:pPr algn="ctr">
              <a:defRPr/>
            </a:pPr>
            <a:r>
              <a:rPr lang="tr-TR" sz="1000" b="1" dirty="0">
                <a:latin typeface="Times New Roman" panose="02020603050405020304" pitchFamily="18" charset="0"/>
                <a:cs typeface="Times New Roman" panose="02020603050405020304" pitchFamily="18" charset="0"/>
              </a:rPr>
              <a:t>C. Zanbak - Emtia Dış Ticaret İrdelemesi- 13. TÜRKTAY _ 19 Ekim 2023</a:t>
            </a:r>
          </a:p>
        </p:txBody>
      </p:sp>
    </p:spTree>
    <p:extLst>
      <p:ext uri="{BB962C8B-B14F-4D97-AF65-F5344CB8AC3E}">
        <p14:creationId xmlns:p14="http://schemas.microsoft.com/office/powerpoint/2010/main" val="93171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3197</TotalTime>
  <Words>1750</Words>
  <Application>Microsoft Office PowerPoint</Application>
  <PresentationFormat>On-screen Show (4:3)</PresentationFormat>
  <Paragraphs>213</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Arial Black</vt:lpstr>
      <vt:lpstr>Calibri</vt:lpstr>
      <vt:lpstr>Calibri Light</vt:lpstr>
      <vt:lpstr>Comic Sans MS</vt:lpstr>
      <vt:lpstr>Public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Caner ZANBAK</dc:creator>
  <cp:lastModifiedBy>Caner ZANBAK</cp:lastModifiedBy>
  <cp:revision>42</cp:revision>
  <dcterms:created xsi:type="dcterms:W3CDTF">2023-10-02T15:18:09Z</dcterms:created>
  <dcterms:modified xsi:type="dcterms:W3CDTF">2023-10-18T21:27:26Z</dcterms:modified>
</cp:coreProperties>
</file>